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8"/>
  </p:notesMasterIdLst>
  <p:sldIdLst>
    <p:sldId id="256" r:id="rId2"/>
    <p:sldId id="2134806234" r:id="rId3"/>
    <p:sldId id="257" r:id="rId4"/>
    <p:sldId id="258" r:id="rId5"/>
    <p:sldId id="2134806458" r:id="rId6"/>
    <p:sldId id="2134806312" r:id="rId7"/>
    <p:sldId id="2134806459" r:id="rId8"/>
    <p:sldId id="2134806233" r:id="rId9"/>
    <p:sldId id="2134806290" r:id="rId10"/>
    <p:sldId id="2134806464" r:id="rId11"/>
    <p:sldId id="2134806465" r:id="rId12"/>
    <p:sldId id="2134806463" r:id="rId13"/>
    <p:sldId id="2134806238" r:id="rId14"/>
    <p:sldId id="2134806462" r:id="rId15"/>
    <p:sldId id="2134806273" r:id="rId16"/>
    <p:sldId id="2134806461" r:id="rId17"/>
    <p:sldId id="2134806466" r:id="rId18"/>
    <p:sldId id="2134806450" r:id="rId19"/>
    <p:sldId id="2134806226" r:id="rId20"/>
    <p:sldId id="2134806327" r:id="rId21"/>
    <p:sldId id="2134806240" r:id="rId22"/>
    <p:sldId id="2134806326" r:id="rId23"/>
    <p:sldId id="2134806453" r:id="rId24"/>
    <p:sldId id="2134806455" r:id="rId25"/>
    <p:sldId id="260" r:id="rId26"/>
    <p:sldId id="2134806460" r:id="rId27"/>
  </p:sldIdLst>
  <p:sldSz cx="12192000" cy="6858000"/>
  <p:notesSz cx="6858000" cy="9144000"/>
  <p:embeddedFontLst>
    <p:embeddedFont>
      <p:font typeface="Century Gothic" panose="020B0502020202020204" pitchFamily="34"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99"/>
    <p:restoredTop sz="94690"/>
  </p:normalViewPr>
  <p:slideViewPr>
    <p:cSldViewPr snapToGrid="0">
      <p:cViewPr varScale="1">
        <p:scale>
          <a:sx n="110" d="100"/>
          <a:sy n="110" d="100"/>
        </p:scale>
        <p:origin x="1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m Smith" userId="96f53653-b50f-49c6-a4a6-f7373c17e704" providerId="ADAL" clId="{217AF751-00D5-AD42-80FD-67F88DEBABAA}"/>
    <pc:docChg chg="undo custSel modSld">
      <pc:chgData name="Jim Smith" userId="96f53653-b50f-49c6-a4a6-f7373c17e704" providerId="ADAL" clId="{217AF751-00D5-AD42-80FD-67F88DEBABAA}" dt="2024-04-08T14:41:33.974" v="11" actId="700"/>
      <pc:docMkLst>
        <pc:docMk/>
      </pc:docMkLst>
      <pc:sldChg chg="modSp mod">
        <pc:chgData name="Jim Smith" userId="96f53653-b50f-49c6-a4a6-f7373c17e704" providerId="ADAL" clId="{217AF751-00D5-AD42-80FD-67F88DEBABAA}" dt="2024-03-25T14:53:36.911" v="7" actId="20577"/>
        <pc:sldMkLst>
          <pc:docMk/>
          <pc:sldMk cId="3411100096" sldId="256"/>
        </pc:sldMkLst>
        <pc:spChg chg="mod">
          <ac:chgData name="Jim Smith" userId="96f53653-b50f-49c6-a4a6-f7373c17e704" providerId="ADAL" clId="{217AF751-00D5-AD42-80FD-67F88DEBABAA}" dt="2024-03-25T14:53:36.911" v="7" actId="20577"/>
          <ac:spMkLst>
            <pc:docMk/>
            <pc:sldMk cId="3411100096" sldId="256"/>
            <ac:spMk id="2" creationId="{2AFD2D52-635E-3133-7358-207C060DA8BC}"/>
          </ac:spMkLst>
        </pc:spChg>
      </pc:sldChg>
      <pc:sldChg chg="modSp mod modClrScheme chgLayout">
        <pc:chgData name="Jim Smith" userId="96f53653-b50f-49c6-a4a6-f7373c17e704" providerId="ADAL" clId="{217AF751-00D5-AD42-80FD-67F88DEBABAA}" dt="2024-04-08T14:41:33.974" v="11" actId="700"/>
        <pc:sldMkLst>
          <pc:docMk/>
          <pc:sldMk cId="3901333432" sldId="258"/>
        </pc:sldMkLst>
        <pc:spChg chg="mod ord">
          <ac:chgData name="Jim Smith" userId="96f53653-b50f-49c6-a4a6-f7373c17e704" providerId="ADAL" clId="{217AF751-00D5-AD42-80FD-67F88DEBABAA}" dt="2024-04-08T14:41:33.974" v="11" actId="700"/>
          <ac:spMkLst>
            <pc:docMk/>
            <pc:sldMk cId="3901333432" sldId="258"/>
            <ac:spMk id="2" creationId="{C3B6CF35-62BC-94C9-9A51-358553D95112}"/>
          </ac:spMkLst>
        </pc:spChg>
        <pc:spChg chg="mod ord">
          <ac:chgData name="Jim Smith" userId="96f53653-b50f-49c6-a4a6-f7373c17e704" providerId="ADAL" clId="{217AF751-00D5-AD42-80FD-67F88DEBABAA}" dt="2024-04-08T14:41:33.974" v="11" actId="700"/>
          <ac:spMkLst>
            <pc:docMk/>
            <pc:sldMk cId="3901333432" sldId="258"/>
            <ac:spMk id="4" creationId="{450F891C-5337-488B-A726-8479A72C8269}"/>
          </ac:spMkLst>
        </pc:spChg>
        <pc:spChg chg="mod ord">
          <ac:chgData name="Jim Smith" userId="96f53653-b50f-49c6-a4a6-f7373c17e704" providerId="ADAL" clId="{217AF751-00D5-AD42-80FD-67F88DEBABAA}" dt="2024-04-08T14:41:33.974" v="11" actId="700"/>
          <ac:spMkLst>
            <pc:docMk/>
            <pc:sldMk cId="3901333432" sldId="258"/>
            <ac:spMk id="5" creationId="{90EAA4A6-267F-A8FA-CD0D-F9F7BD07CD7C}"/>
          </ac:spMkLst>
        </pc:spChg>
      </pc:sldChg>
      <pc:sldChg chg="modSp mod">
        <pc:chgData name="Jim Smith" userId="96f53653-b50f-49c6-a4a6-f7373c17e704" providerId="ADAL" clId="{217AF751-00D5-AD42-80FD-67F88DEBABAA}" dt="2024-03-25T14:53:04.825" v="5" actId="14100"/>
        <pc:sldMkLst>
          <pc:docMk/>
          <pc:sldMk cId="3686536866" sldId="2134806240"/>
        </pc:sldMkLst>
        <pc:spChg chg="mod">
          <ac:chgData name="Jim Smith" userId="96f53653-b50f-49c6-a4a6-f7373c17e704" providerId="ADAL" clId="{217AF751-00D5-AD42-80FD-67F88DEBABAA}" dt="2024-03-25T14:53:04.825" v="5" actId="14100"/>
          <ac:spMkLst>
            <pc:docMk/>
            <pc:sldMk cId="3686536866" sldId="2134806240"/>
            <ac:spMk id="3" creationId="{1FD3A8A4-B632-6E57-600B-8FF12D52AEEB}"/>
          </ac:spMkLst>
        </pc:spChg>
      </pc:sldChg>
      <pc:sldChg chg="modSp mod">
        <pc:chgData name="Jim Smith" userId="96f53653-b50f-49c6-a4a6-f7373c17e704" providerId="ADAL" clId="{217AF751-00D5-AD42-80FD-67F88DEBABAA}" dt="2024-03-25T14:52:44.244" v="4" actId="313"/>
        <pc:sldMkLst>
          <pc:docMk/>
          <pc:sldMk cId="1155649367" sldId="2134806466"/>
        </pc:sldMkLst>
        <pc:spChg chg="mod">
          <ac:chgData name="Jim Smith" userId="96f53653-b50f-49c6-a4a6-f7373c17e704" providerId="ADAL" clId="{217AF751-00D5-AD42-80FD-67F88DEBABAA}" dt="2024-03-25T14:52:44.244" v="4" actId="313"/>
          <ac:spMkLst>
            <pc:docMk/>
            <pc:sldMk cId="1155649367" sldId="2134806466"/>
            <ac:spMk id="13" creationId="{209DF515-5D2D-18FD-35FF-D06C2406F60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336C86-F8DC-4E3A-814B-4819BCE4F30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62476994-880C-414F-9E9C-51404FBF63F1}">
      <dgm:prSet phldrT="[Text]" custT="1"/>
      <dgm:spPr>
        <a:solidFill>
          <a:schemeClr val="accent5">
            <a:lumMod val="75000"/>
          </a:schemeClr>
        </a:solidFill>
      </dgm:spPr>
      <dgm:t>
        <a:bodyPr/>
        <a:lstStyle/>
        <a:p>
          <a:pPr>
            <a:spcAft>
              <a:spcPts val="0"/>
            </a:spcAft>
          </a:pPr>
          <a:r>
            <a:rPr lang="en-GB" sz="1200"/>
            <a:t>Safe</a:t>
          </a:r>
        </a:p>
        <a:p>
          <a:pPr>
            <a:spcAft>
              <a:spcPts val="0"/>
            </a:spcAft>
          </a:pPr>
          <a:r>
            <a:rPr lang="en-GB" sz="1200" b="1">
              <a:solidFill>
                <a:schemeClr val="bg1"/>
              </a:solidFill>
            </a:rPr>
            <a:t>People</a:t>
          </a:r>
        </a:p>
      </dgm:t>
    </dgm:pt>
    <dgm:pt modelId="{F92F3424-7582-4017-8908-1605C40EAD8F}" type="parTrans" cxnId="{D3C6A7F8-060C-4C22-8E52-797F87CE9997}">
      <dgm:prSet/>
      <dgm:spPr/>
      <dgm:t>
        <a:bodyPr/>
        <a:lstStyle/>
        <a:p>
          <a:endParaRPr lang="en-GB" sz="400"/>
        </a:p>
      </dgm:t>
    </dgm:pt>
    <dgm:pt modelId="{62E595C9-417B-4194-9777-207055E84A45}" type="sibTrans" cxnId="{D3C6A7F8-060C-4C22-8E52-797F87CE9997}">
      <dgm:prSet/>
      <dgm:spPr/>
      <dgm:t>
        <a:bodyPr/>
        <a:lstStyle/>
        <a:p>
          <a:endParaRPr lang="en-GB" sz="400"/>
        </a:p>
      </dgm:t>
    </dgm:pt>
    <dgm:pt modelId="{6E5F687A-FD46-4577-A50F-8CA88D7FCC38}">
      <dgm:prSet phldrT="[Text]" custT="1"/>
      <dgm:spPr>
        <a:solidFill>
          <a:schemeClr val="accent5">
            <a:lumMod val="75000"/>
          </a:schemeClr>
        </a:solidFill>
      </dgm:spPr>
      <dgm:t>
        <a:bodyPr/>
        <a:lstStyle/>
        <a:p>
          <a:pPr>
            <a:spcAft>
              <a:spcPts val="0"/>
            </a:spcAft>
          </a:pPr>
          <a:r>
            <a:rPr lang="en-GB" sz="1200"/>
            <a:t>Safe</a:t>
          </a:r>
        </a:p>
        <a:p>
          <a:pPr>
            <a:spcAft>
              <a:spcPts val="0"/>
            </a:spcAft>
          </a:pPr>
          <a:r>
            <a:rPr lang="en-GB" sz="1200" b="1">
              <a:solidFill>
                <a:schemeClr val="bg1"/>
              </a:solidFill>
            </a:rPr>
            <a:t>Projects</a:t>
          </a:r>
        </a:p>
      </dgm:t>
    </dgm:pt>
    <dgm:pt modelId="{B7A78D34-B5D4-4F49-BC89-B64231203271}" type="parTrans" cxnId="{BF1CB568-7DF3-432B-B854-1E202FDCDDD9}">
      <dgm:prSet/>
      <dgm:spPr/>
      <dgm:t>
        <a:bodyPr/>
        <a:lstStyle/>
        <a:p>
          <a:endParaRPr lang="en-GB" sz="400"/>
        </a:p>
      </dgm:t>
    </dgm:pt>
    <dgm:pt modelId="{7832EAAB-B8B5-4E5F-A744-2ACE437F6028}" type="sibTrans" cxnId="{BF1CB568-7DF3-432B-B854-1E202FDCDDD9}">
      <dgm:prSet/>
      <dgm:spPr/>
      <dgm:t>
        <a:bodyPr/>
        <a:lstStyle/>
        <a:p>
          <a:endParaRPr lang="en-GB" sz="400"/>
        </a:p>
      </dgm:t>
    </dgm:pt>
    <dgm:pt modelId="{1F3F47A7-9569-4445-9EA0-CEA63A66DFE5}">
      <dgm:prSet phldrT="[Text]" custT="1"/>
      <dgm:spPr>
        <a:solidFill>
          <a:schemeClr val="accent5">
            <a:lumMod val="75000"/>
          </a:schemeClr>
        </a:solidFill>
      </dgm:spPr>
      <dgm:t>
        <a:bodyPr/>
        <a:lstStyle/>
        <a:p>
          <a:pPr>
            <a:spcAft>
              <a:spcPts val="0"/>
            </a:spcAft>
          </a:pPr>
          <a:r>
            <a:rPr lang="en-GB" sz="1200"/>
            <a:t>Safe</a:t>
          </a:r>
        </a:p>
        <a:p>
          <a:pPr>
            <a:spcAft>
              <a:spcPts val="0"/>
            </a:spcAft>
          </a:pPr>
          <a:r>
            <a:rPr lang="en-GB" sz="1200" b="1"/>
            <a:t>Setting</a:t>
          </a:r>
        </a:p>
      </dgm:t>
    </dgm:pt>
    <dgm:pt modelId="{E8466E8B-EBD0-459F-ADF9-9DE09CA58CD9}" type="parTrans" cxnId="{2727B398-9AAC-4BD7-90D3-45AC6E2C6A05}">
      <dgm:prSet/>
      <dgm:spPr/>
      <dgm:t>
        <a:bodyPr/>
        <a:lstStyle/>
        <a:p>
          <a:endParaRPr lang="en-GB" sz="400"/>
        </a:p>
      </dgm:t>
    </dgm:pt>
    <dgm:pt modelId="{8B46EB56-DB85-4F29-BF08-FC36DE9F3F02}" type="sibTrans" cxnId="{2727B398-9AAC-4BD7-90D3-45AC6E2C6A05}">
      <dgm:prSet/>
      <dgm:spPr/>
      <dgm:t>
        <a:bodyPr/>
        <a:lstStyle/>
        <a:p>
          <a:endParaRPr lang="en-GB" sz="400"/>
        </a:p>
      </dgm:t>
    </dgm:pt>
    <dgm:pt modelId="{DE7C9F0A-35E0-41AE-8B72-F22FA4ACC9D8}">
      <dgm:prSet phldrT="[Text]" custT="1"/>
      <dgm:spPr>
        <a:solidFill>
          <a:schemeClr val="accent5">
            <a:lumMod val="75000"/>
          </a:schemeClr>
        </a:solidFill>
      </dgm:spPr>
      <dgm:t>
        <a:bodyPr/>
        <a:lstStyle/>
        <a:p>
          <a:pPr>
            <a:spcAft>
              <a:spcPts val="0"/>
            </a:spcAft>
          </a:pPr>
          <a:r>
            <a:rPr lang="en-GB" sz="1200"/>
            <a:t>Safe</a:t>
          </a:r>
        </a:p>
        <a:p>
          <a:pPr>
            <a:spcAft>
              <a:spcPts val="0"/>
            </a:spcAft>
          </a:pPr>
          <a:r>
            <a:rPr lang="en-GB" sz="1200" b="1"/>
            <a:t>Data</a:t>
          </a:r>
        </a:p>
      </dgm:t>
    </dgm:pt>
    <dgm:pt modelId="{F4E8D322-A0BB-4C8A-B3BA-405DF5745306}" type="parTrans" cxnId="{02FCF6C3-0051-4A5E-9E21-B9AC01863402}">
      <dgm:prSet/>
      <dgm:spPr/>
      <dgm:t>
        <a:bodyPr/>
        <a:lstStyle/>
        <a:p>
          <a:endParaRPr lang="en-GB" sz="400"/>
        </a:p>
      </dgm:t>
    </dgm:pt>
    <dgm:pt modelId="{414AB923-F8F9-46AF-939B-680661700554}" type="sibTrans" cxnId="{02FCF6C3-0051-4A5E-9E21-B9AC01863402}">
      <dgm:prSet/>
      <dgm:spPr/>
      <dgm:t>
        <a:bodyPr/>
        <a:lstStyle/>
        <a:p>
          <a:endParaRPr lang="en-GB" sz="400"/>
        </a:p>
      </dgm:t>
    </dgm:pt>
    <dgm:pt modelId="{8FAE99A3-45EB-4538-8A97-CDF930A6889E}">
      <dgm:prSet phldrT="[Text]" custT="1"/>
      <dgm:spPr>
        <a:solidFill>
          <a:schemeClr val="accent5">
            <a:lumMod val="75000"/>
          </a:schemeClr>
        </a:solidFill>
      </dgm:spPr>
      <dgm:t>
        <a:bodyPr/>
        <a:lstStyle/>
        <a:p>
          <a:pPr>
            <a:spcAft>
              <a:spcPts val="0"/>
            </a:spcAft>
          </a:pPr>
          <a:r>
            <a:rPr lang="en-GB" sz="1200"/>
            <a:t>Safe</a:t>
          </a:r>
        </a:p>
        <a:p>
          <a:pPr>
            <a:spcAft>
              <a:spcPts val="0"/>
            </a:spcAft>
          </a:pPr>
          <a:r>
            <a:rPr lang="en-GB" sz="1200" b="1"/>
            <a:t>Outputs</a:t>
          </a:r>
        </a:p>
      </dgm:t>
    </dgm:pt>
    <dgm:pt modelId="{608860F5-06A8-4BCD-9E1B-889BD3D7513F}" type="parTrans" cxnId="{B4DD3151-F801-4939-844E-97F5440488B9}">
      <dgm:prSet/>
      <dgm:spPr/>
      <dgm:t>
        <a:bodyPr/>
        <a:lstStyle/>
        <a:p>
          <a:endParaRPr lang="en-GB" sz="400"/>
        </a:p>
      </dgm:t>
    </dgm:pt>
    <dgm:pt modelId="{EAAE9804-583F-4B3E-8147-B1F7DC078BA9}" type="sibTrans" cxnId="{B4DD3151-F801-4939-844E-97F5440488B9}">
      <dgm:prSet/>
      <dgm:spPr/>
      <dgm:t>
        <a:bodyPr/>
        <a:lstStyle/>
        <a:p>
          <a:endParaRPr lang="en-GB" sz="400"/>
        </a:p>
      </dgm:t>
    </dgm:pt>
    <dgm:pt modelId="{CE31AB26-B478-4E3F-8FA4-32B9377E74E8}" type="pres">
      <dgm:prSet presAssocID="{BE336C86-F8DC-4E3A-814B-4819BCE4F30E}" presName="diagram" presStyleCnt="0">
        <dgm:presLayoutVars>
          <dgm:dir/>
          <dgm:resizeHandles val="exact"/>
        </dgm:presLayoutVars>
      </dgm:prSet>
      <dgm:spPr/>
    </dgm:pt>
    <dgm:pt modelId="{EC4D3D10-C6C1-4FD7-B9BF-1F19A1CF6199}" type="pres">
      <dgm:prSet presAssocID="{62476994-880C-414F-9E9C-51404FBF63F1}" presName="node" presStyleLbl="node1" presStyleIdx="0" presStyleCnt="5" custScaleX="110414">
        <dgm:presLayoutVars>
          <dgm:bulletEnabled val="1"/>
        </dgm:presLayoutVars>
      </dgm:prSet>
      <dgm:spPr/>
    </dgm:pt>
    <dgm:pt modelId="{E6C2E99B-434A-4BB1-974D-E0EC0153B028}" type="pres">
      <dgm:prSet presAssocID="{62E595C9-417B-4194-9777-207055E84A45}" presName="sibTrans" presStyleCnt="0"/>
      <dgm:spPr/>
    </dgm:pt>
    <dgm:pt modelId="{9FF04E22-4ED2-4CFC-AB22-DE9980A5B2D2}" type="pres">
      <dgm:prSet presAssocID="{6E5F687A-FD46-4577-A50F-8CA88D7FCC38}" presName="node" presStyleLbl="node1" presStyleIdx="1" presStyleCnt="5" custScaleX="110561">
        <dgm:presLayoutVars>
          <dgm:bulletEnabled val="1"/>
        </dgm:presLayoutVars>
      </dgm:prSet>
      <dgm:spPr/>
    </dgm:pt>
    <dgm:pt modelId="{650FCE18-6F77-4DBB-AF12-68C729DD40BA}" type="pres">
      <dgm:prSet presAssocID="{7832EAAB-B8B5-4E5F-A744-2ACE437F6028}" presName="sibTrans" presStyleCnt="0"/>
      <dgm:spPr/>
    </dgm:pt>
    <dgm:pt modelId="{EACE4C6E-4108-41C2-B3AE-57D8AAD0BBF7}" type="pres">
      <dgm:prSet presAssocID="{1F3F47A7-9569-4445-9EA0-CEA63A66DFE5}" presName="node" presStyleLbl="node1" presStyleIdx="2" presStyleCnt="5" custScaleX="110414">
        <dgm:presLayoutVars>
          <dgm:bulletEnabled val="1"/>
        </dgm:presLayoutVars>
      </dgm:prSet>
      <dgm:spPr/>
    </dgm:pt>
    <dgm:pt modelId="{8D71EC4A-3EFF-4DFC-9A5A-EEF3E2993F8B}" type="pres">
      <dgm:prSet presAssocID="{8B46EB56-DB85-4F29-BF08-FC36DE9F3F02}" presName="sibTrans" presStyleCnt="0"/>
      <dgm:spPr/>
    </dgm:pt>
    <dgm:pt modelId="{4A56CDBB-3C10-4628-8C35-2F5C41D1E793}" type="pres">
      <dgm:prSet presAssocID="{DE7C9F0A-35E0-41AE-8B72-F22FA4ACC9D8}" presName="node" presStyleLbl="node1" presStyleIdx="3" presStyleCnt="5" custScaleX="110414">
        <dgm:presLayoutVars>
          <dgm:bulletEnabled val="1"/>
        </dgm:presLayoutVars>
      </dgm:prSet>
      <dgm:spPr/>
    </dgm:pt>
    <dgm:pt modelId="{972F8171-5F37-4427-86C3-DB26213348A8}" type="pres">
      <dgm:prSet presAssocID="{414AB923-F8F9-46AF-939B-680661700554}" presName="sibTrans" presStyleCnt="0"/>
      <dgm:spPr/>
    </dgm:pt>
    <dgm:pt modelId="{513DFD15-5FFA-40B8-86F5-EC0D5F1B4E62}" type="pres">
      <dgm:prSet presAssocID="{8FAE99A3-45EB-4538-8A97-CDF930A6889E}" presName="node" presStyleLbl="node1" presStyleIdx="4" presStyleCnt="5" custScaleX="110414">
        <dgm:presLayoutVars>
          <dgm:bulletEnabled val="1"/>
        </dgm:presLayoutVars>
      </dgm:prSet>
      <dgm:spPr/>
    </dgm:pt>
  </dgm:ptLst>
  <dgm:cxnLst>
    <dgm:cxn modelId="{A55E9012-0A48-4F83-9481-5C0D5DB69A03}" type="presOf" srcId="{DE7C9F0A-35E0-41AE-8B72-F22FA4ACC9D8}" destId="{4A56CDBB-3C10-4628-8C35-2F5C41D1E793}" srcOrd="0" destOrd="0" presId="urn:microsoft.com/office/officeart/2005/8/layout/default"/>
    <dgm:cxn modelId="{378C5725-4B81-4155-B5B0-C8D9C5238494}" type="presOf" srcId="{8FAE99A3-45EB-4538-8A97-CDF930A6889E}" destId="{513DFD15-5FFA-40B8-86F5-EC0D5F1B4E62}" srcOrd="0" destOrd="0" presId="urn:microsoft.com/office/officeart/2005/8/layout/default"/>
    <dgm:cxn modelId="{7DD76937-2A7D-400D-A9CB-302EA5B4A359}" type="presOf" srcId="{62476994-880C-414F-9E9C-51404FBF63F1}" destId="{EC4D3D10-C6C1-4FD7-B9BF-1F19A1CF6199}" srcOrd="0" destOrd="0" presId="urn:microsoft.com/office/officeart/2005/8/layout/default"/>
    <dgm:cxn modelId="{0BE01E48-6284-46F1-A2E3-B8BEA9D2583E}" type="presOf" srcId="{6E5F687A-FD46-4577-A50F-8CA88D7FCC38}" destId="{9FF04E22-4ED2-4CFC-AB22-DE9980A5B2D2}" srcOrd="0" destOrd="0" presId="urn:microsoft.com/office/officeart/2005/8/layout/default"/>
    <dgm:cxn modelId="{E9C7B54E-D37B-42AD-BD94-495E5C34693C}" type="presOf" srcId="{BE336C86-F8DC-4E3A-814B-4819BCE4F30E}" destId="{CE31AB26-B478-4E3F-8FA4-32B9377E74E8}" srcOrd="0" destOrd="0" presId="urn:microsoft.com/office/officeart/2005/8/layout/default"/>
    <dgm:cxn modelId="{B4DD3151-F801-4939-844E-97F5440488B9}" srcId="{BE336C86-F8DC-4E3A-814B-4819BCE4F30E}" destId="{8FAE99A3-45EB-4538-8A97-CDF930A6889E}" srcOrd="4" destOrd="0" parTransId="{608860F5-06A8-4BCD-9E1B-889BD3D7513F}" sibTransId="{EAAE9804-583F-4B3E-8147-B1F7DC078BA9}"/>
    <dgm:cxn modelId="{BF012C63-4F5B-42E6-B492-F0F6CB6CEDC4}" type="presOf" srcId="{1F3F47A7-9569-4445-9EA0-CEA63A66DFE5}" destId="{EACE4C6E-4108-41C2-B3AE-57D8AAD0BBF7}" srcOrd="0" destOrd="0" presId="urn:microsoft.com/office/officeart/2005/8/layout/default"/>
    <dgm:cxn modelId="{BF1CB568-7DF3-432B-B854-1E202FDCDDD9}" srcId="{BE336C86-F8DC-4E3A-814B-4819BCE4F30E}" destId="{6E5F687A-FD46-4577-A50F-8CA88D7FCC38}" srcOrd="1" destOrd="0" parTransId="{B7A78D34-B5D4-4F49-BC89-B64231203271}" sibTransId="{7832EAAB-B8B5-4E5F-A744-2ACE437F6028}"/>
    <dgm:cxn modelId="{2727B398-9AAC-4BD7-90D3-45AC6E2C6A05}" srcId="{BE336C86-F8DC-4E3A-814B-4819BCE4F30E}" destId="{1F3F47A7-9569-4445-9EA0-CEA63A66DFE5}" srcOrd="2" destOrd="0" parTransId="{E8466E8B-EBD0-459F-ADF9-9DE09CA58CD9}" sibTransId="{8B46EB56-DB85-4F29-BF08-FC36DE9F3F02}"/>
    <dgm:cxn modelId="{02FCF6C3-0051-4A5E-9E21-B9AC01863402}" srcId="{BE336C86-F8DC-4E3A-814B-4819BCE4F30E}" destId="{DE7C9F0A-35E0-41AE-8B72-F22FA4ACC9D8}" srcOrd="3" destOrd="0" parTransId="{F4E8D322-A0BB-4C8A-B3BA-405DF5745306}" sibTransId="{414AB923-F8F9-46AF-939B-680661700554}"/>
    <dgm:cxn modelId="{D3C6A7F8-060C-4C22-8E52-797F87CE9997}" srcId="{BE336C86-F8DC-4E3A-814B-4819BCE4F30E}" destId="{62476994-880C-414F-9E9C-51404FBF63F1}" srcOrd="0" destOrd="0" parTransId="{F92F3424-7582-4017-8908-1605C40EAD8F}" sibTransId="{62E595C9-417B-4194-9777-207055E84A45}"/>
    <dgm:cxn modelId="{47B63649-A5C9-4FFA-A79F-5DE7092C363B}" type="presParOf" srcId="{CE31AB26-B478-4E3F-8FA4-32B9377E74E8}" destId="{EC4D3D10-C6C1-4FD7-B9BF-1F19A1CF6199}" srcOrd="0" destOrd="0" presId="urn:microsoft.com/office/officeart/2005/8/layout/default"/>
    <dgm:cxn modelId="{391951E3-EEA1-4427-84F4-D5DA7DC9E33F}" type="presParOf" srcId="{CE31AB26-B478-4E3F-8FA4-32B9377E74E8}" destId="{E6C2E99B-434A-4BB1-974D-E0EC0153B028}" srcOrd="1" destOrd="0" presId="urn:microsoft.com/office/officeart/2005/8/layout/default"/>
    <dgm:cxn modelId="{6B5B5781-0FC7-4625-9182-EA6F0460D52E}" type="presParOf" srcId="{CE31AB26-B478-4E3F-8FA4-32B9377E74E8}" destId="{9FF04E22-4ED2-4CFC-AB22-DE9980A5B2D2}" srcOrd="2" destOrd="0" presId="urn:microsoft.com/office/officeart/2005/8/layout/default"/>
    <dgm:cxn modelId="{093A8FCA-5BCE-4A62-ACF6-6F5A09C166BC}" type="presParOf" srcId="{CE31AB26-B478-4E3F-8FA4-32B9377E74E8}" destId="{650FCE18-6F77-4DBB-AF12-68C729DD40BA}" srcOrd="3" destOrd="0" presId="urn:microsoft.com/office/officeart/2005/8/layout/default"/>
    <dgm:cxn modelId="{C002CC6E-2011-4DAB-B863-61385F071F26}" type="presParOf" srcId="{CE31AB26-B478-4E3F-8FA4-32B9377E74E8}" destId="{EACE4C6E-4108-41C2-B3AE-57D8AAD0BBF7}" srcOrd="4" destOrd="0" presId="urn:microsoft.com/office/officeart/2005/8/layout/default"/>
    <dgm:cxn modelId="{12DE58F2-687E-4211-AD6A-8B591923E256}" type="presParOf" srcId="{CE31AB26-B478-4E3F-8FA4-32B9377E74E8}" destId="{8D71EC4A-3EFF-4DFC-9A5A-EEF3E2993F8B}" srcOrd="5" destOrd="0" presId="urn:microsoft.com/office/officeart/2005/8/layout/default"/>
    <dgm:cxn modelId="{84C059A6-7EAD-4C98-BD00-EC0560DD350E}" type="presParOf" srcId="{CE31AB26-B478-4E3F-8FA4-32B9377E74E8}" destId="{4A56CDBB-3C10-4628-8C35-2F5C41D1E793}" srcOrd="6" destOrd="0" presId="urn:microsoft.com/office/officeart/2005/8/layout/default"/>
    <dgm:cxn modelId="{4BCFFBD5-AF9D-44F4-A123-C225897E8DAB}" type="presParOf" srcId="{CE31AB26-B478-4E3F-8FA4-32B9377E74E8}" destId="{972F8171-5F37-4427-86C3-DB26213348A8}" srcOrd="7" destOrd="0" presId="urn:microsoft.com/office/officeart/2005/8/layout/default"/>
    <dgm:cxn modelId="{8A5D0B5F-2A97-4877-9614-82721D48098C}" type="presParOf" srcId="{CE31AB26-B478-4E3F-8FA4-32B9377E74E8}" destId="{513DFD15-5FFA-40B8-86F5-EC0D5F1B4E6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D3D10-C6C1-4FD7-B9BF-1F19A1CF6199}">
      <dsp:nvSpPr>
        <dsp:cNvPr id="0" name=""/>
        <dsp:cNvSpPr/>
      </dsp:nvSpPr>
      <dsp:spPr>
        <a:xfrm>
          <a:off x="2787392" y="71"/>
          <a:ext cx="1185278" cy="644091"/>
        </a:xfrm>
        <a:prstGeom prst="rect">
          <a:avLst/>
        </a:prstGeom>
        <a:solidFill>
          <a:schemeClr val="accent5">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ts val="0"/>
            </a:spcAft>
            <a:buNone/>
          </a:pPr>
          <a:r>
            <a:rPr lang="en-GB" sz="1200" kern="1200"/>
            <a:t>Safe</a:t>
          </a:r>
        </a:p>
        <a:p>
          <a:pPr marL="0" lvl="0" indent="0" algn="ctr" defTabSz="533400">
            <a:lnSpc>
              <a:spcPct val="90000"/>
            </a:lnSpc>
            <a:spcBef>
              <a:spcPct val="0"/>
            </a:spcBef>
            <a:spcAft>
              <a:spcPts val="0"/>
            </a:spcAft>
            <a:buNone/>
          </a:pPr>
          <a:r>
            <a:rPr lang="en-GB" sz="1200" b="1" kern="1200">
              <a:solidFill>
                <a:schemeClr val="bg1"/>
              </a:solidFill>
            </a:rPr>
            <a:t>People</a:t>
          </a:r>
        </a:p>
      </dsp:txBody>
      <dsp:txXfrm>
        <a:off x="2787392" y="71"/>
        <a:ext cx="1185278" cy="644091"/>
      </dsp:txXfrm>
    </dsp:sp>
    <dsp:sp modelId="{9FF04E22-4ED2-4CFC-AB22-DE9980A5B2D2}">
      <dsp:nvSpPr>
        <dsp:cNvPr id="0" name=""/>
        <dsp:cNvSpPr/>
      </dsp:nvSpPr>
      <dsp:spPr>
        <a:xfrm>
          <a:off x="4080019" y="71"/>
          <a:ext cx="1186856" cy="644091"/>
        </a:xfrm>
        <a:prstGeom prst="rect">
          <a:avLst/>
        </a:prstGeom>
        <a:solidFill>
          <a:schemeClr val="accent5">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ts val="0"/>
            </a:spcAft>
            <a:buNone/>
          </a:pPr>
          <a:r>
            <a:rPr lang="en-GB" sz="1200" kern="1200"/>
            <a:t>Safe</a:t>
          </a:r>
        </a:p>
        <a:p>
          <a:pPr marL="0" lvl="0" indent="0" algn="ctr" defTabSz="533400">
            <a:lnSpc>
              <a:spcPct val="90000"/>
            </a:lnSpc>
            <a:spcBef>
              <a:spcPct val="0"/>
            </a:spcBef>
            <a:spcAft>
              <a:spcPts val="0"/>
            </a:spcAft>
            <a:buNone/>
          </a:pPr>
          <a:r>
            <a:rPr lang="en-GB" sz="1200" b="1" kern="1200">
              <a:solidFill>
                <a:schemeClr val="bg1"/>
              </a:solidFill>
            </a:rPr>
            <a:t>Projects</a:t>
          </a:r>
        </a:p>
      </dsp:txBody>
      <dsp:txXfrm>
        <a:off x="4080019" y="71"/>
        <a:ext cx="1186856" cy="644091"/>
      </dsp:txXfrm>
    </dsp:sp>
    <dsp:sp modelId="{EACE4C6E-4108-41C2-B3AE-57D8AAD0BBF7}">
      <dsp:nvSpPr>
        <dsp:cNvPr id="0" name=""/>
        <dsp:cNvSpPr/>
      </dsp:nvSpPr>
      <dsp:spPr>
        <a:xfrm>
          <a:off x="5374223" y="71"/>
          <a:ext cx="1185278" cy="644091"/>
        </a:xfrm>
        <a:prstGeom prst="rect">
          <a:avLst/>
        </a:prstGeom>
        <a:solidFill>
          <a:schemeClr val="accent5">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ts val="0"/>
            </a:spcAft>
            <a:buNone/>
          </a:pPr>
          <a:r>
            <a:rPr lang="en-GB" sz="1200" kern="1200"/>
            <a:t>Safe</a:t>
          </a:r>
        </a:p>
        <a:p>
          <a:pPr marL="0" lvl="0" indent="0" algn="ctr" defTabSz="533400">
            <a:lnSpc>
              <a:spcPct val="90000"/>
            </a:lnSpc>
            <a:spcBef>
              <a:spcPct val="0"/>
            </a:spcBef>
            <a:spcAft>
              <a:spcPts val="0"/>
            </a:spcAft>
            <a:buNone/>
          </a:pPr>
          <a:r>
            <a:rPr lang="en-GB" sz="1200" b="1" kern="1200"/>
            <a:t>Setting</a:t>
          </a:r>
        </a:p>
      </dsp:txBody>
      <dsp:txXfrm>
        <a:off x="5374223" y="71"/>
        <a:ext cx="1185278" cy="644091"/>
      </dsp:txXfrm>
    </dsp:sp>
    <dsp:sp modelId="{4A56CDBB-3C10-4628-8C35-2F5C41D1E793}">
      <dsp:nvSpPr>
        <dsp:cNvPr id="0" name=""/>
        <dsp:cNvSpPr/>
      </dsp:nvSpPr>
      <dsp:spPr>
        <a:xfrm>
          <a:off x="6666850" y="71"/>
          <a:ext cx="1185278" cy="644091"/>
        </a:xfrm>
        <a:prstGeom prst="rect">
          <a:avLst/>
        </a:prstGeom>
        <a:solidFill>
          <a:schemeClr val="accent5">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ts val="0"/>
            </a:spcAft>
            <a:buNone/>
          </a:pPr>
          <a:r>
            <a:rPr lang="en-GB" sz="1200" kern="1200"/>
            <a:t>Safe</a:t>
          </a:r>
        </a:p>
        <a:p>
          <a:pPr marL="0" lvl="0" indent="0" algn="ctr" defTabSz="533400">
            <a:lnSpc>
              <a:spcPct val="90000"/>
            </a:lnSpc>
            <a:spcBef>
              <a:spcPct val="0"/>
            </a:spcBef>
            <a:spcAft>
              <a:spcPts val="0"/>
            </a:spcAft>
            <a:buNone/>
          </a:pPr>
          <a:r>
            <a:rPr lang="en-GB" sz="1200" b="1" kern="1200"/>
            <a:t>Data</a:t>
          </a:r>
        </a:p>
      </dsp:txBody>
      <dsp:txXfrm>
        <a:off x="6666850" y="71"/>
        <a:ext cx="1185278" cy="644091"/>
      </dsp:txXfrm>
    </dsp:sp>
    <dsp:sp modelId="{513DFD15-5FFA-40B8-86F5-EC0D5F1B4E62}">
      <dsp:nvSpPr>
        <dsp:cNvPr id="0" name=""/>
        <dsp:cNvSpPr/>
      </dsp:nvSpPr>
      <dsp:spPr>
        <a:xfrm>
          <a:off x="7959477" y="71"/>
          <a:ext cx="1185278" cy="644091"/>
        </a:xfrm>
        <a:prstGeom prst="rect">
          <a:avLst/>
        </a:prstGeom>
        <a:solidFill>
          <a:schemeClr val="accent5">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ts val="0"/>
            </a:spcAft>
            <a:buNone/>
          </a:pPr>
          <a:r>
            <a:rPr lang="en-GB" sz="1200" kern="1200"/>
            <a:t>Safe</a:t>
          </a:r>
        </a:p>
        <a:p>
          <a:pPr marL="0" lvl="0" indent="0" algn="ctr" defTabSz="533400">
            <a:lnSpc>
              <a:spcPct val="90000"/>
            </a:lnSpc>
            <a:spcBef>
              <a:spcPct val="0"/>
            </a:spcBef>
            <a:spcAft>
              <a:spcPts val="0"/>
            </a:spcAft>
            <a:buNone/>
          </a:pPr>
          <a:r>
            <a:rPr lang="en-GB" sz="1200" b="1" kern="1200"/>
            <a:t>Outputs</a:t>
          </a:r>
        </a:p>
      </dsp:txBody>
      <dsp:txXfrm>
        <a:off x="7959477" y="71"/>
        <a:ext cx="1185278" cy="64409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FCC2AA-7616-EA47-9982-B10F6065C71D}" type="datetimeFigureOut">
              <a:rPr lang="en-US" smtClean="0"/>
              <a:t>4/8/24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98940B-2E99-D946-94E5-5336D7EE9337}" type="slidenum">
              <a:rPr lang="en-US" smtClean="0"/>
              <a:t>‹#›</a:t>
            </a:fld>
            <a:endParaRPr lang="en-US"/>
          </a:p>
        </p:txBody>
      </p:sp>
    </p:spTree>
    <p:extLst>
      <p:ext uri="{BB962C8B-B14F-4D97-AF65-F5344CB8AC3E}">
        <p14:creationId xmlns:p14="http://schemas.microsoft.com/office/powerpoint/2010/main" val="3994258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tx2"/>
                </a:solidFill>
              </a:rPr>
              <a:t>So now on to how this relates to GRAIMatter….</a:t>
            </a:r>
          </a:p>
          <a:p>
            <a:endParaRPr lang="en-US" sz="1200">
              <a:solidFill>
                <a:schemeClr val="tx2"/>
              </a:solidFill>
            </a:endParaRPr>
          </a:p>
          <a:p>
            <a:r>
              <a:rPr lang="en-US" sz="1200">
                <a:solidFill>
                  <a:schemeClr val="tx2"/>
                </a:solidFill>
              </a:rPr>
              <a:t>This is a high-level schematic of the well-established TRE controls for supporting standard statistical analysis. A subset of pseudonymized data is provided for researchers within the analytical area, they carry out their analysis and then the aggregate level results are checked by the disclosure control team before allowing export. Such exports are graphs or summary tables which are straightforward for a TRE team </a:t>
            </a:r>
            <a:r>
              <a:rPr lang="en-US">
                <a:solidFill>
                  <a:schemeClr val="tx2"/>
                </a:solidFill>
              </a:rPr>
              <a:t>member to review</a:t>
            </a:r>
            <a:r>
              <a:rPr lang="en-US" sz="1200">
                <a:solidFill>
                  <a:schemeClr val="tx2"/>
                </a:solidFill>
              </a:rPr>
              <a:t> and check that it doesn’t contain potentially disclosive data.</a:t>
            </a:r>
            <a:r>
              <a:rPr lang="en-US">
                <a:solidFill>
                  <a:schemeClr val="tx2"/>
                </a:solidFill>
              </a:rPr>
              <a:t> </a:t>
            </a:r>
            <a:endParaRPr lang="en-US" sz="1200">
              <a:solidFill>
                <a:schemeClr val="tx2"/>
              </a:solidFill>
            </a:endParaRPr>
          </a:p>
          <a:p>
            <a:endParaRPr lang="en-US" sz="1200">
              <a:solidFill>
                <a:schemeClr val="tx2"/>
              </a:solidFill>
            </a:endParaRPr>
          </a:p>
          <a:p>
            <a:r>
              <a:rPr lang="en-US" sz="1200">
                <a:solidFill>
                  <a:schemeClr val="tx2"/>
                </a:solidFill>
              </a:rPr>
              <a:t>Now for AI, the same pseudonymized data is provided, it is used to train an AI model which then needs to be exported. This </a:t>
            </a:r>
            <a:r>
              <a:rPr lang="en-US">
                <a:solidFill>
                  <a:schemeClr val="tx2"/>
                </a:solidFill>
              </a:rPr>
              <a:t>typically includes large </a:t>
            </a:r>
            <a:r>
              <a:rPr lang="en-US" sz="1200">
                <a:solidFill>
                  <a:schemeClr val="tx2"/>
                </a:solidFill>
              </a:rPr>
              <a:t>arrays of numbers</a:t>
            </a:r>
            <a:r>
              <a:rPr lang="en-US">
                <a:solidFill>
                  <a:schemeClr val="tx2"/>
                </a:solidFill>
              </a:rPr>
              <a:t>, which</a:t>
            </a:r>
            <a:r>
              <a:rPr lang="en-US" sz="1200">
                <a:solidFill>
                  <a:schemeClr val="tx2"/>
                </a:solidFill>
              </a:rPr>
              <a:t> </a:t>
            </a:r>
            <a:r>
              <a:rPr lang="en-US">
                <a:solidFill>
                  <a:schemeClr val="tx2"/>
                </a:solidFill>
              </a:rPr>
              <a:t>are</a:t>
            </a:r>
            <a:r>
              <a:rPr lang="en-US" sz="1200">
                <a:solidFill>
                  <a:schemeClr val="tx2"/>
                </a:solidFill>
              </a:rPr>
              <a:t> extremely difficult </a:t>
            </a:r>
            <a:r>
              <a:rPr lang="en-US">
                <a:solidFill>
                  <a:schemeClr val="tx2"/>
                </a:solidFill>
              </a:rPr>
              <a:t>for TRE</a:t>
            </a:r>
            <a:r>
              <a:rPr lang="en-US" sz="1200">
                <a:solidFill>
                  <a:schemeClr val="tx2"/>
                </a:solidFill>
              </a:rPr>
              <a:t> team</a:t>
            </a:r>
            <a:r>
              <a:rPr lang="en-US">
                <a:solidFill>
                  <a:schemeClr val="tx2"/>
                </a:solidFill>
              </a:rPr>
              <a:t> members</a:t>
            </a:r>
            <a:r>
              <a:rPr lang="en-US" sz="1200">
                <a:solidFill>
                  <a:schemeClr val="tx2"/>
                </a:solidFill>
              </a:rPr>
              <a:t> to manually check.</a:t>
            </a:r>
            <a:r>
              <a:rPr lang="en-US">
                <a:solidFill>
                  <a:schemeClr val="tx2"/>
                </a:solidFill>
              </a:rPr>
              <a:t> </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AD29E-700D-4B2A-B224-ABDD337A10B5}"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5977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SACRO the process looks the same except:</a:t>
            </a:r>
          </a:p>
          <a:p>
            <a:endParaRPr lang="en-US"/>
          </a:p>
          <a:p>
            <a:pPr marL="228600" indent="-228600">
              <a:buAutoNum type="alphaUcParenBoth"/>
            </a:pPr>
            <a:r>
              <a:rPr lang="en-US"/>
              <a:t>The TRE can specify their risk appetite in human and machine-readable form. </a:t>
            </a:r>
          </a:p>
          <a:p>
            <a:pPr marL="228600" indent="-228600">
              <a:buAutoNum type="alphaUcParenBoth"/>
            </a:pPr>
            <a:r>
              <a:rPr lang="en-US"/>
              <a:t>The researcher they prefix commands with ‘</a:t>
            </a:r>
            <a:r>
              <a:rPr lang="en-US" err="1"/>
              <a:t>acro</a:t>
            </a:r>
            <a:r>
              <a:rPr lang="en-US"/>
              <a:t>’ . In return for that they get instant feedback about outputs that are likely to get refused, and some tools to help manage their dialogue with the output checkers.</a:t>
            </a:r>
          </a:p>
          <a:p>
            <a:endParaRPr lang="en-US"/>
          </a:p>
          <a:p>
            <a:r>
              <a:rPr lang="en-US"/>
              <a:t>Internally our ‘</a:t>
            </a:r>
            <a:r>
              <a:rPr lang="en-US" err="1"/>
              <a:t>acro</a:t>
            </a:r>
            <a:r>
              <a:rPr lang="en-US"/>
              <a:t> engine’ captures their analytic calls and adds some automated disclosure risk checks before making a risk report that </a:t>
            </a:r>
            <a:r>
              <a:rPr lang="en-US" err="1"/>
              <a:t>sumarises</a:t>
            </a:r>
            <a:r>
              <a:rPr lang="en-US"/>
              <a:t> most of the things people would otherwise do by hand.</a:t>
            </a:r>
          </a:p>
          <a:p>
            <a:endParaRPr lang="en-US"/>
          </a:p>
          <a:p>
            <a:r>
              <a:rPr lang="en-US"/>
              <a:t>And the whole process can leave an audit trail.</a:t>
            </a:r>
          </a:p>
        </p:txBody>
      </p:sp>
      <p:sp>
        <p:nvSpPr>
          <p:cNvPr id="4" name="Slide Number Placeholder 3"/>
          <p:cNvSpPr>
            <a:spLocks noGrp="1"/>
          </p:cNvSpPr>
          <p:nvPr>
            <p:ph type="sldNum" sz="quarter" idx="5"/>
          </p:nvPr>
        </p:nvSpPr>
        <p:spPr/>
        <p:txBody>
          <a:bodyPr/>
          <a:lstStyle/>
          <a:p>
            <a:fld id="{24D310F6-1553-0B42-9D97-1194B94BC25F}" type="slidenum">
              <a:rPr lang="en-US" smtClean="0"/>
              <a:t>6</a:t>
            </a:fld>
            <a:endParaRPr lang="en-US"/>
          </a:p>
        </p:txBody>
      </p:sp>
    </p:spTree>
    <p:extLst>
      <p:ext uri="{BB962C8B-B14F-4D97-AF65-F5344CB8AC3E}">
        <p14:creationId xmlns:p14="http://schemas.microsoft.com/office/powerpoint/2010/main" val="3286894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have just submitted a paper identifying the various disclosure risks. E.g., a malicious user could hide row level, potentially identifiable data, within the data arrays to be exported </a:t>
            </a:r>
          </a:p>
          <a:p>
            <a:r>
              <a:rPr lang="en-GB"/>
              <a:t>A non-malicious user could unintentionally train an AI model which incorporates training data directly into the model; a major risk with</a:t>
            </a:r>
            <a:r>
              <a:rPr lang="en-US"/>
              <a:t> K-nearest neighbours and Support Vector Machines </a:t>
            </a:r>
            <a:endParaRPr lang="en-GB"/>
          </a:p>
          <a:p>
            <a:pPr>
              <a:defRPr/>
            </a:pPr>
            <a:r>
              <a:rPr lang="en-US"/>
              <a:t>In general, trained models remember aspects of the training data</a:t>
            </a:r>
            <a:r>
              <a:rPr lang="en-GB"/>
              <a:t> so when exported can be susceptible to malicious attacks; two examples being membership inference or model inversion attacks</a:t>
            </a:r>
            <a:endParaRPr lang="en-GB">
              <a:cs typeface="Calibri"/>
            </a:endParaRPr>
          </a:p>
          <a:p>
            <a:endParaRPr lang="en-GB"/>
          </a:p>
        </p:txBody>
      </p:sp>
      <p:sp>
        <p:nvSpPr>
          <p:cNvPr id="4" name="Slide Number Placeholder 3"/>
          <p:cNvSpPr>
            <a:spLocks noGrp="1"/>
          </p:cNvSpPr>
          <p:nvPr>
            <p:ph type="sldNum" sz="quarter" idx="5"/>
          </p:nvPr>
        </p:nvSpPr>
        <p:spPr/>
        <p:txBody>
          <a:bodyPr/>
          <a:lstStyle/>
          <a:p>
            <a:fld id="{1CDAD29E-700D-4B2A-B224-ABDD337A10B5}" type="slidenum">
              <a:rPr lang="en-GB" smtClean="0"/>
              <a:t>8</a:t>
            </a:fld>
            <a:endParaRPr lang="en-GB"/>
          </a:p>
        </p:txBody>
      </p:sp>
    </p:spTree>
    <p:extLst>
      <p:ext uri="{BB962C8B-B14F-4D97-AF65-F5344CB8AC3E}">
        <p14:creationId xmlns:p14="http://schemas.microsoft.com/office/powerpoint/2010/main" val="3294008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panose="020F0502020204030204"/>
              </a:rPr>
              <a:t>WP1: </a:t>
            </a:r>
          </a:p>
          <a:p>
            <a:endParaRPr lang="en-GB">
              <a:cs typeface="Calibri" panose="020F0502020204030204"/>
            </a:endParaRPr>
          </a:p>
          <a:p>
            <a:r>
              <a:rPr lang="en-GB">
                <a:cs typeface="Calibri" panose="020F0502020204030204"/>
              </a:rPr>
              <a:t>Here is an example result of one such experiment– this time using a Support Vector Machine. </a:t>
            </a:r>
          </a:p>
          <a:p>
            <a:endParaRPr lang="en-US"/>
          </a:p>
          <a:p>
            <a:r>
              <a:rPr lang="en-GB">
                <a:cs typeface="Calibri" panose="020F0502020204030204"/>
              </a:rPr>
              <a:t>The X-axis shows increasing values of a hyper-parameter – as it increases the SVM can create more complex decision boundaries</a:t>
            </a:r>
            <a:r>
              <a:rPr lang="en-GB">
                <a:highlight>
                  <a:srgbClr val="FFFF00"/>
                </a:highlight>
                <a:cs typeface="Calibri" panose="020F0502020204030204"/>
              </a:rPr>
              <a:t>. </a:t>
            </a:r>
            <a:r>
              <a:rPr lang="en-GB">
                <a:cs typeface="Calibri" panose="020F0502020204030204"/>
              </a:rPr>
              <a:t>The lines show the results for different data sets. The Y-axis shows an indicator of success at a membership inference attack where the higher the value the more successful the attack.</a:t>
            </a:r>
          </a:p>
          <a:p>
            <a:endParaRPr lang="en-GB"/>
          </a:p>
          <a:p>
            <a:r>
              <a:rPr lang="en-GB">
                <a:cs typeface="Calibri" panose="020F0502020204030204"/>
              </a:rPr>
              <a:t>The results from this particular experiment make it clear that values of this hyperparameter should not be allowed to be increased beyond a certain value (10 to the -1 where the AUC value increases above 0.55) -- I.e. they can form the basis of implementable guidelines and parameters to use for safe wrappers (as I will discuss in the next slide).</a:t>
            </a:r>
          </a:p>
          <a:p>
            <a:endParaRPr lang="en-GB">
              <a:cs typeface="Calibri" panose="020F0502020204030204"/>
            </a:endParaRPr>
          </a:p>
          <a:p>
            <a:r>
              <a:rPr lang="en-GB">
                <a:cs typeface="Calibri" panose="020F0502020204030204"/>
              </a:rPr>
              <a:t>WP1 has shown that the level of </a:t>
            </a:r>
            <a:r>
              <a:rPr lang="en-US" sz="1200"/>
              <a:t>attack simulation is automatable and could be run by TRE staff.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Preliminary results suggest that there are model + hyperparam combinations that are dangerous and should be avoided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Holding some data from researchers would make attack simulation for TRE staff more reliable.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GB">
              <a:cs typeface="Calibri" panose="020F0502020204030204"/>
            </a:endParaRPr>
          </a:p>
        </p:txBody>
      </p:sp>
      <p:sp>
        <p:nvSpPr>
          <p:cNvPr id="4" name="Slide Number Placeholder 3"/>
          <p:cNvSpPr>
            <a:spLocks noGrp="1"/>
          </p:cNvSpPr>
          <p:nvPr>
            <p:ph type="sldNum" sz="quarter" idx="5"/>
          </p:nvPr>
        </p:nvSpPr>
        <p:spPr/>
        <p:txBody>
          <a:bodyPr/>
          <a:lstStyle/>
          <a:p>
            <a:fld id="{1CDAD29E-700D-4B2A-B224-ABDD337A10B5}" type="slidenum">
              <a:rPr lang="en-GB" smtClean="0"/>
              <a:t>13</a:t>
            </a:fld>
            <a:endParaRPr lang="en-GB"/>
          </a:p>
        </p:txBody>
      </p:sp>
    </p:spTree>
    <p:extLst>
      <p:ext uri="{BB962C8B-B14F-4D97-AF65-F5344CB8AC3E}">
        <p14:creationId xmlns:p14="http://schemas.microsoft.com/office/powerpoint/2010/main" val="844724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You may remember how amazingly good looking our team from 5 different organisations is. </a:t>
            </a:r>
          </a:p>
        </p:txBody>
      </p:sp>
      <p:sp>
        <p:nvSpPr>
          <p:cNvPr id="4" name="Slide Number Placeholder 3"/>
          <p:cNvSpPr>
            <a:spLocks noGrp="1"/>
          </p:cNvSpPr>
          <p:nvPr>
            <p:ph type="sldNum" sz="quarter" idx="5"/>
          </p:nvPr>
        </p:nvSpPr>
        <p:spPr/>
        <p:txBody>
          <a:bodyPr/>
          <a:lstStyle/>
          <a:p>
            <a:fld id="{1CDAD29E-700D-4B2A-B224-ABDD337A10B5}" type="slidenum">
              <a:rPr lang="en-GB" smtClean="0"/>
              <a:t>19</a:t>
            </a:fld>
            <a:endParaRPr lang="en-GB"/>
          </a:p>
        </p:txBody>
      </p:sp>
    </p:spTree>
    <p:extLst>
      <p:ext uri="{BB962C8B-B14F-4D97-AF65-F5344CB8AC3E}">
        <p14:creationId xmlns:p14="http://schemas.microsoft.com/office/powerpoint/2010/main" val="282378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WP2 is all about making it easy for the researcher to make safe models and for the TRE staff to check them thus speeding up the release process</a:t>
            </a:r>
          </a:p>
          <a:p>
            <a:endParaRPr lang="en-GB">
              <a:cs typeface="Calibri"/>
            </a:endParaRPr>
          </a:p>
          <a:p>
            <a:r>
              <a:rPr lang="en-GB">
                <a:cs typeface="Calibri"/>
              </a:rPr>
              <a:t>We have developed python wrappers around common algorithms producing a **safe** version for TREs to deploy. For example, </a:t>
            </a:r>
            <a:r>
              <a:rPr lang="en-GB"/>
              <a:t> scikit-learn's RandomForestClassifier() class </a:t>
            </a:r>
            <a:r>
              <a:rPr lang="en-GB">
                <a:cs typeface="Calibri"/>
              </a:rPr>
              <a:t>becomes Safe_RandomForestClassifier() </a:t>
            </a:r>
          </a:p>
          <a:p>
            <a:r>
              <a:rPr lang="en-GB">
                <a:cs typeface="Calibri"/>
              </a:rPr>
              <a:t>- The user uses these</a:t>
            </a:r>
            <a:r>
              <a:rPr lang="en-GB" b="1">
                <a:cs typeface="Calibri"/>
              </a:rPr>
              <a:t> in exactly the same way</a:t>
            </a:r>
            <a:r>
              <a:rPr lang="en-GB">
                <a:cs typeface="Calibri"/>
              </a:rPr>
              <a:t> as the libraries they are used to.</a:t>
            </a:r>
          </a:p>
          <a:p>
            <a:r>
              <a:rPr lang="en-GB">
                <a:cs typeface="Calibri"/>
              </a:rPr>
              <a:t>- When the user's model is created, the code will give warnings and override 'unsafe' values for hyperparameters</a:t>
            </a:r>
          </a:p>
          <a:p>
            <a:r>
              <a:rPr lang="en-GB">
                <a:cs typeface="Calibri"/>
              </a:rPr>
              <a:t>(but the user can over-ride these and make a plea for a 'special case')</a:t>
            </a:r>
          </a:p>
          <a:p>
            <a:r>
              <a:rPr lang="en-GB">
                <a:cs typeface="Calibri"/>
              </a:rPr>
              <a:t>- in some cases (e.g. Support Vector Machines and Neural Networks) it will create differentially private versions</a:t>
            </a:r>
          </a:p>
          <a:p>
            <a:endParaRPr lang="en-GB">
              <a:cs typeface="Calibri"/>
            </a:endParaRPr>
          </a:p>
          <a:p>
            <a:r>
              <a:rPr lang="en-GB">
                <a:cs typeface="Calibri"/>
              </a:rPr>
              <a:t>When the user is happy they call a new method requestRelease() which</a:t>
            </a:r>
          </a:p>
          <a:p>
            <a:r>
              <a:rPr lang="en-GB">
                <a:cs typeface="Calibri"/>
              </a:rPr>
              <a:t>- then saves the model to a specified file, </a:t>
            </a:r>
          </a:p>
          <a:p>
            <a:r>
              <a:rPr lang="en-GB">
                <a:cs typeface="Calibri"/>
              </a:rPr>
              <a:t>- runs some diagnostics, and </a:t>
            </a:r>
          </a:p>
          <a:p>
            <a:r>
              <a:rPr lang="en-GB">
                <a:cs typeface="Calibri"/>
              </a:rPr>
              <a:t>- produces a risk report and recommendations for the TRE output checkers.</a:t>
            </a:r>
          </a:p>
        </p:txBody>
      </p:sp>
      <p:sp>
        <p:nvSpPr>
          <p:cNvPr id="4" name="Slide Number Placeholder 3"/>
          <p:cNvSpPr>
            <a:spLocks noGrp="1"/>
          </p:cNvSpPr>
          <p:nvPr>
            <p:ph type="sldNum" sz="quarter" idx="5"/>
          </p:nvPr>
        </p:nvSpPr>
        <p:spPr/>
        <p:txBody>
          <a:bodyPr/>
          <a:lstStyle/>
          <a:p>
            <a:fld id="{1CDAD29E-700D-4B2A-B224-ABDD337A10B5}" type="slidenum">
              <a:rPr lang="en-GB" smtClean="0"/>
              <a:t>21</a:t>
            </a:fld>
            <a:endParaRPr lang="en-GB"/>
          </a:p>
        </p:txBody>
      </p:sp>
    </p:spTree>
    <p:extLst>
      <p:ext uri="{BB962C8B-B14F-4D97-AF65-F5344CB8AC3E}">
        <p14:creationId xmlns:p14="http://schemas.microsoft.com/office/powerpoint/2010/main" val="3504852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C7FE6-5C76-995D-015B-426B47435DF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F315E93-B669-B9A0-10FF-B8DB431564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CB57827-AA53-53DB-7862-CB6983290758}"/>
              </a:ext>
            </a:extLst>
          </p:cNvPr>
          <p:cNvSpPr>
            <a:spLocks noGrp="1"/>
          </p:cNvSpPr>
          <p:nvPr>
            <p:ph type="dt" sz="half" idx="10"/>
          </p:nvPr>
        </p:nvSpPr>
        <p:spPr/>
        <p:txBody>
          <a:bodyPr/>
          <a:lstStyle/>
          <a:p>
            <a:fld id="{AA819F23-AE84-4847-BEBE-329492BEA859}" type="datetimeFigureOut">
              <a:rPr lang="en-US" smtClean="0"/>
              <a:t>4/8/24</a:t>
            </a:fld>
            <a:endParaRPr lang="en-US"/>
          </a:p>
        </p:txBody>
      </p:sp>
      <p:sp>
        <p:nvSpPr>
          <p:cNvPr id="5" name="Footer Placeholder 4">
            <a:extLst>
              <a:ext uri="{FF2B5EF4-FFF2-40B4-BE49-F238E27FC236}">
                <a16:creationId xmlns:a16="http://schemas.microsoft.com/office/drawing/2014/main" id="{9E9C4767-5636-9A9D-A03B-E67D7EA24F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8A42CB-30F9-F4D3-0B47-816337F6035D}"/>
              </a:ext>
            </a:extLst>
          </p:cNvPr>
          <p:cNvSpPr>
            <a:spLocks noGrp="1"/>
          </p:cNvSpPr>
          <p:nvPr>
            <p:ph type="sldNum" sz="quarter" idx="12"/>
          </p:nvPr>
        </p:nvSpPr>
        <p:spPr/>
        <p:txBody>
          <a:bodyPr/>
          <a:lstStyle/>
          <a:p>
            <a:fld id="{EF33EE72-D933-8247-86DA-B98B26E0CAEF}" type="slidenum">
              <a:rPr lang="en-US" smtClean="0"/>
              <a:t>‹#›</a:t>
            </a:fld>
            <a:endParaRPr lang="en-US"/>
          </a:p>
        </p:txBody>
      </p:sp>
    </p:spTree>
    <p:extLst>
      <p:ext uri="{BB962C8B-B14F-4D97-AF65-F5344CB8AC3E}">
        <p14:creationId xmlns:p14="http://schemas.microsoft.com/office/powerpoint/2010/main" val="77927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B2CEE-F6F3-3DFD-E07E-C0CA2B6C6F8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4720A62-DC39-9D2A-6558-FBADD0E1448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F153D20-58CD-8967-4BF3-5F4281924DDD}"/>
              </a:ext>
            </a:extLst>
          </p:cNvPr>
          <p:cNvSpPr>
            <a:spLocks noGrp="1"/>
          </p:cNvSpPr>
          <p:nvPr>
            <p:ph type="dt" sz="half" idx="10"/>
          </p:nvPr>
        </p:nvSpPr>
        <p:spPr/>
        <p:txBody>
          <a:bodyPr/>
          <a:lstStyle/>
          <a:p>
            <a:fld id="{AA819F23-AE84-4847-BEBE-329492BEA859}" type="datetimeFigureOut">
              <a:rPr lang="en-US" smtClean="0"/>
              <a:t>4/8/24</a:t>
            </a:fld>
            <a:endParaRPr lang="en-US"/>
          </a:p>
        </p:txBody>
      </p:sp>
      <p:sp>
        <p:nvSpPr>
          <p:cNvPr id="5" name="Footer Placeholder 4">
            <a:extLst>
              <a:ext uri="{FF2B5EF4-FFF2-40B4-BE49-F238E27FC236}">
                <a16:creationId xmlns:a16="http://schemas.microsoft.com/office/drawing/2014/main" id="{336AF992-B535-67EF-16A2-7A4678B9C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0C87CB-960B-5B6C-5C77-55CCDAAE824A}"/>
              </a:ext>
            </a:extLst>
          </p:cNvPr>
          <p:cNvSpPr>
            <a:spLocks noGrp="1"/>
          </p:cNvSpPr>
          <p:nvPr>
            <p:ph type="sldNum" sz="quarter" idx="12"/>
          </p:nvPr>
        </p:nvSpPr>
        <p:spPr/>
        <p:txBody>
          <a:bodyPr/>
          <a:lstStyle/>
          <a:p>
            <a:fld id="{EF33EE72-D933-8247-86DA-B98B26E0CAEF}" type="slidenum">
              <a:rPr lang="en-US" smtClean="0"/>
              <a:t>‹#›</a:t>
            </a:fld>
            <a:endParaRPr lang="en-US"/>
          </a:p>
        </p:txBody>
      </p:sp>
    </p:spTree>
    <p:extLst>
      <p:ext uri="{BB962C8B-B14F-4D97-AF65-F5344CB8AC3E}">
        <p14:creationId xmlns:p14="http://schemas.microsoft.com/office/powerpoint/2010/main" val="3877340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F44FA2-83CD-AEF5-1D86-24811D6A603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C8FF100-59DE-B77A-A24C-EA28521A980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8B2A6DA-2FF8-4751-46A1-3DB8AFA52A88}"/>
              </a:ext>
            </a:extLst>
          </p:cNvPr>
          <p:cNvSpPr>
            <a:spLocks noGrp="1"/>
          </p:cNvSpPr>
          <p:nvPr>
            <p:ph type="dt" sz="half" idx="10"/>
          </p:nvPr>
        </p:nvSpPr>
        <p:spPr/>
        <p:txBody>
          <a:bodyPr/>
          <a:lstStyle/>
          <a:p>
            <a:fld id="{AA819F23-AE84-4847-BEBE-329492BEA859}" type="datetimeFigureOut">
              <a:rPr lang="en-US" smtClean="0"/>
              <a:t>4/8/24</a:t>
            </a:fld>
            <a:endParaRPr lang="en-US"/>
          </a:p>
        </p:txBody>
      </p:sp>
      <p:sp>
        <p:nvSpPr>
          <p:cNvPr id="5" name="Footer Placeholder 4">
            <a:extLst>
              <a:ext uri="{FF2B5EF4-FFF2-40B4-BE49-F238E27FC236}">
                <a16:creationId xmlns:a16="http://schemas.microsoft.com/office/drawing/2014/main" id="{648C6799-ED79-1EE8-044D-DAEF755D07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53E2F-A79F-917B-FE8C-B0F78029C73C}"/>
              </a:ext>
            </a:extLst>
          </p:cNvPr>
          <p:cNvSpPr>
            <a:spLocks noGrp="1"/>
          </p:cNvSpPr>
          <p:nvPr>
            <p:ph type="sldNum" sz="quarter" idx="12"/>
          </p:nvPr>
        </p:nvSpPr>
        <p:spPr/>
        <p:txBody>
          <a:bodyPr/>
          <a:lstStyle/>
          <a:p>
            <a:fld id="{EF33EE72-D933-8247-86DA-B98B26E0CAEF}" type="slidenum">
              <a:rPr lang="en-US" smtClean="0"/>
              <a:t>‹#›</a:t>
            </a:fld>
            <a:endParaRPr lang="en-US"/>
          </a:p>
        </p:txBody>
      </p:sp>
    </p:spTree>
    <p:extLst>
      <p:ext uri="{BB962C8B-B14F-4D97-AF65-F5344CB8AC3E}">
        <p14:creationId xmlns:p14="http://schemas.microsoft.com/office/powerpoint/2010/main" val="26522201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Just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C9AE2B-70BC-4BAC-B770-3EB8B0B29C32}"/>
              </a:ext>
            </a:extLst>
          </p:cNvPr>
          <p:cNvSpPr>
            <a:spLocks noGrp="1"/>
          </p:cNvSpPr>
          <p:nvPr>
            <p:ph type="title"/>
          </p:nvPr>
        </p:nvSpPr>
        <p:spPr/>
        <p:txBody>
          <a:bodyPr/>
          <a:lstStyle/>
          <a:p>
            <a:r>
              <a:rPr lang="en-US"/>
              <a:t>Click to edit Master title style</a:t>
            </a:r>
            <a:endParaRPr lang="en-IN"/>
          </a:p>
        </p:txBody>
      </p:sp>
      <p:sp>
        <p:nvSpPr>
          <p:cNvPr id="5" name="Slide Number Placeholder 11">
            <a:extLst>
              <a:ext uri="{FF2B5EF4-FFF2-40B4-BE49-F238E27FC236}">
                <a16:creationId xmlns:a16="http://schemas.microsoft.com/office/drawing/2014/main" id="{BD16FDCB-44DF-4E9D-8DE7-537D35958578}"/>
              </a:ext>
            </a:extLst>
          </p:cNvPr>
          <p:cNvSpPr>
            <a:spLocks noGrp="1"/>
          </p:cNvSpPr>
          <p:nvPr>
            <p:ph type="sldNum" sz="quarter" idx="4"/>
          </p:nvPr>
        </p:nvSpPr>
        <p:spPr>
          <a:xfrm>
            <a:off x="11495847" y="6518589"/>
            <a:ext cx="323849" cy="180000"/>
          </a:xfrm>
          <a:prstGeom prst="rect">
            <a:avLst/>
          </a:prstGeom>
        </p:spPr>
        <p:txBody>
          <a:bodyPr vert="horz" lIns="0" tIns="45720" rIns="0" bIns="45720" rtlCol="0" anchor="ctr"/>
          <a:lstStyle>
            <a:lvl1pPr algn="r">
              <a:defRPr sz="1200">
                <a:solidFill>
                  <a:schemeClr val="tx1"/>
                </a:solidFill>
              </a:defRPr>
            </a:lvl1pPr>
          </a:lstStyle>
          <a:p>
            <a:r>
              <a:rPr lang="en-US"/>
              <a:t>| </a:t>
            </a:r>
            <a:fld id="{A134C65A-A9BE-9F48-B07C-F2CA02A2F78A}" type="slidenum">
              <a:rPr lang="en-US" smtClean="0"/>
              <a:pPr/>
              <a:t>‹#›</a:t>
            </a:fld>
            <a:endParaRPr lang="en-US"/>
          </a:p>
        </p:txBody>
      </p:sp>
    </p:spTree>
    <p:extLst>
      <p:ext uri="{BB962C8B-B14F-4D97-AF65-F5344CB8AC3E}">
        <p14:creationId xmlns:p14="http://schemas.microsoft.com/office/powerpoint/2010/main" val="219106389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76423-914B-8872-2CFB-EE13877AA74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CB2C7BB-34EC-5DCB-7EB4-F34B5A94290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9C64D2E-35E1-3E60-DC73-61F2672D5413}"/>
              </a:ext>
            </a:extLst>
          </p:cNvPr>
          <p:cNvSpPr>
            <a:spLocks noGrp="1"/>
          </p:cNvSpPr>
          <p:nvPr>
            <p:ph type="dt" sz="half" idx="10"/>
          </p:nvPr>
        </p:nvSpPr>
        <p:spPr/>
        <p:txBody>
          <a:bodyPr/>
          <a:lstStyle/>
          <a:p>
            <a:fld id="{AA819F23-AE84-4847-BEBE-329492BEA859}" type="datetimeFigureOut">
              <a:rPr lang="en-US" smtClean="0"/>
              <a:t>4/8/24</a:t>
            </a:fld>
            <a:endParaRPr lang="en-US"/>
          </a:p>
        </p:txBody>
      </p:sp>
      <p:sp>
        <p:nvSpPr>
          <p:cNvPr id="5" name="Footer Placeholder 4">
            <a:extLst>
              <a:ext uri="{FF2B5EF4-FFF2-40B4-BE49-F238E27FC236}">
                <a16:creationId xmlns:a16="http://schemas.microsoft.com/office/drawing/2014/main" id="{5BA43D21-C5A9-AD48-4B91-7CDE6C417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57D1C7-0A00-C074-416D-37A9F30058C1}"/>
              </a:ext>
            </a:extLst>
          </p:cNvPr>
          <p:cNvSpPr>
            <a:spLocks noGrp="1"/>
          </p:cNvSpPr>
          <p:nvPr>
            <p:ph type="sldNum" sz="quarter" idx="12"/>
          </p:nvPr>
        </p:nvSpPr>
        <p:spPr/>
        <p:txBody>
          <a:bodyPr/>
          <a:lstStyle/>
          <a:p>
            <a:fld id="{EF33EE72-D933-8247-86DA-B98B26E0CAEF}" type="slidenum">
              <a:rPr lang="en-US" smtClean="0"/>
              <a:t>‹#›</a:t>
            </a:fld>
            <a:endParaRPr lang="en-US"/>
          </a:p>
        </p:txBody>
      </p:sp>
    </p:spTree>
    <p:extLst>
      <p:ext uri="{BB962C8B-B14F-4D97-AF65-F5344CB8AC3E}">
        <p14:creationId xmlns:p14="http://schemas.microsoft.com/office/powerpoint/2010/main" val="171657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78039-C51B-6802-97FC-87B0E037A67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ED499E8-00E3-C905-48B2-7C33C29BF37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56F106C-C23D-3382-B480-46F67A8D46FC}"/>
              </a:ext>
            </a:extLst>
          </p:cNvPr>
          <p:cNvSpPr>
            <a:spLocks noGrp="1"/>
          </p:cNvSpPr>
          <p:nvPr>
            <p:ph type="dt" sz="half" idx="10"/>
          </p:nvPr>
        </p:nvSpPr>
        <p:spPr/>
        <p:txBody>
          <a:bodyPr/>
          <a:lstStyle/>
          <a:p>
            <a:fld id="{AA819F23-AE84-4847-BEBE-329492BEA859}" type="datetimeFigureOut">
              <a:rPr lang="en-US" smtClean="0"/>
              <a:t>4/8/24</a:t>
            </a:fld>
            <a:endParaRPr lang="en-US"/>
          </a:p>
        </p:txBody>
      </p:sp>
      <p:sp>
        <p:nvSpPr>
          <p:cNvPr id="5" name="Footer Placeholder 4">
            <a:extLst>
              <a:ext uri="{FF2B5EF4-FFF2-40B4-BE49-F238E27FC236}">
                <a16:creationId xmlns:a16="http://schemas.microsoft.com/office/drawing/2014/main" id="{68716F0B-B91D-8C5F-6B9E-29D35B627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79801-BD82-5F09-EB39-15F8EBA26C20}"/>
              </a:ext>
            </a:extLst>
          </p:cNvPr>
          <p:cNvSpPr>
            <a:spLocks noGrp="1"/>
          </p:cNvSpPr>
          <p:nvPr>
            <p:ph type="sldNum" sz="quarter" idx="12"/>
          </p:nvPr>
        </p:nvSpPr>
        <p:spPr/>
        <p:txBody>
          <a:bodyPr/>
          <a:lstStyle/>
          <a:p>
            <a:fld id="{EF33EE72-D933-8247-86DA-B98B26E0CAEF}" type="slidenum">
              <a:rPr lang="en-US" smtClean="0"/>
              <a:t>‹#›</a:t>
            </a:fld>
            <a:endParaRPr lang="en-US"/>
          </a:p>
        </p:txBody>
      </p:sp>
    </p:spTree>
    <p:extLst>
      <p:ext uri="{BB962C8B-B14F-4D97-AF65-F5344CB8AC3E}">
        <p14:creationId xmlns:p14="http://schemas.microsoft.com/office/powerpoint/2010/main" val="1988618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CCF6A-BE2D-5B24-6448-C31AAFE0B7A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FB3653F-3703-5973-9DAC-41E4949AC5B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0B15664-4D33-A87E-6A13-85A991AFEAF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9635086-46AD-885C-EED1-23A58B9FB03F}"/>
              </a:ext>
            </a:extLst>
          </p:cNvPr>
          <p:cNvSpPr>
            <a:spLocks noGrp="1"/>
          </p:cNvSpPr>
          <p:nvPr>
            <p:ph type="dt" sz="half" idx="10"/>
          </p:nvPr>
        </p:nvSpPr>
        <p:spPr/>
        <p:txBody>
          <a:bodyPr/>
          <a:lstStyle/>
          <a:p>
            <a:fld id="{AA819F23-AE84-4847-BEBE-329492BEA859}" type="datetimeFigureOut">
              <a:rPr lang="en-US" smtClean="0"/>
              <a:t>4/8/24</a:t>
            </a:fld>
            <a:endParaRPr lang="en-US"/>
          </a:p>
        </p:txBody>
      </p:sp>
      <p:sp>
        <p:nvSpPr>
          <p:cNvPr id="6" name="Footer Placeholder 5">
            <a:extLst>
              <a:ext uri="{FF2B5EF4-FFF2-40B4-BE49-F238E27FC236}">
                <a16:creationId xmlns:a16="http://schemas.microsoft.com/office/drawing/2014/main" id="{9D4C78B4-2BAF-AEBA-8053-99FF7A6A2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6903E7-9339-3BB6-7152-2EC48C1C3C7D}"/>
              </a:ext>
            </a:extLst>
          </p:cNvPr>
          <p:cNvSpPr>
            <a:spLocks noGrp="1"/>
          </p:cNvSpPr>
          <p:nvPr>
            <p:ph type="sldNum" sz="quarter" idx="12"/>
          </p:nvPr>
        </p:nvSpPr>
        <p:spPr/>
        <p:txBody>
          <a:bodyPr/>
          <a:lstStyle/>
          <a:p>
            <a:fld id="{EF33EE72-D933-8247-86DA-B98B26E0CAEF}" type="slidenum">
              <a:rPr lang="en-US" smtClean="0"/>
              <a:t>‹#›</a:t>
            </a:fld>
            <a:endParaRPr lang="en-US"/>
          </a:p>
        </p:txBody>
      </p:sp>
    </p:spTree>
    <p:extLst>
      <p:ext uri="{BB962C8B-B14F-4D97-AF65-F5344CB8AC3E}">
        <p14:creationId xmlns:p14="http://schemas.microsoft.com/office/powerpoint/2010/main" val="321505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A66E-8AAF-AA6A-62AF-A67E9E39DD1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80EA8A7-26A8-FA2F-8909-7196D3CFE8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6028D01-42A1-C1CF-6033-1EBA94F47D1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4437352-DF0F-A35B-520D-94B81C65CF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781FE4F-C5F3-6C78-8B99-8927FCFF57C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C83644E-6159-4143-9DD6-626C6245BB69}"/>
              </a:ext>
            </a:extLst>
          </p:cNvPr>
          <p:cNvSpPr>
            <a:spLocks noGrp="1"/>
          </p:cNvSpPr>
          <p:nvPr>
            <p:ph type="dt" sz="half" idx="10"/>
          </p:nvPr>
        </p:nvSpPr>
        <p:spPr/>
        <p:txBody>
          <a:bodyPr/>
          <a:lstStyle/>
          <a:p>
            <a:fld id="{AA819F23-AE84-4847-BEBE-329492BEA859}" type="datetimeFigureOut">
              <a:rPr lang="en-US" smtClean="0"/>
              <a:t>4/8/24</a:t>
            </a:fld>
            <a:endParaRPr lang="en-US"/>
          </a:p>
        </p:txBody>
      </p:sp>
      <p:sp>
        <p:nvSpPr>
          <p:cNvPr id="8" name="Footer Placeholder 7">
            <a:extLst>
              <a:ext uri="{FF2B5EF4-FFF2-40B4-BE49-F238E27FC236}">
                <a16:creationId xmlns:a16="http://schemas.microsoft.com/office/drawing/2014/main" id="{5F6C1255-3B81-B575-F7B1-F86E94880A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7649C0-42D1-533B-F232-1421D8A53C78}"/>
              </a:ext>
            </a:extLst>
          </p:cNvPr>
          <p:cNvSpPr>
            <a:spLocks noGrp="1"/>
          </p:cNvSpPr>
          <p:nvPr>
            <p:ph type="sldNum" sz="quarter" idx="12"/>
          </p:nvPr>
        </p:nvSpPr>
        <p:spPr/>
        <p:txBody>
          <a:bodyPr/>
          <a:lstStyle/>
          <a:p>
            <a:fld id="{EF33EE72-D933-8247-86DA-B98B26E0CAEF}" type="slidenum">
              <a:rPr lang="en-US" smtClean="0"/>
              <a:t>‹#›</a:t>
            </a:fld>
            <a:endParaRPr lang="en-US"/>
          </a:p>
        </p:txBody>
      </p:sp>
    </p:spTree>
    <p:extLst>
      <p:ext uri="{BB962C8B-B14F-4D97-AF65-F5344CB8AC3E}">
        <p14:creationId xmlns:p14="http://schemas.microsoft.com/office/powerpoint/2010/main" val="1790335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5A76B-A44D-4B0C-18E6-BB807477DFE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8A7472C-0C31-826C-FC3E-00ADE7F1F8D2}"/>
              </a:ext>
            </a:extLst>
          </p:cNvPr>
          <p:cNvSpPr>
            <a:spLocks noGrp="1"/>
          </p:cNvSpPr>
          <p:nvPr>
            <p:ph type="dt" sz="half" idx="10"/>
          </p:nvPr>
        </p:nvSpPr>
        <p:spPr/>
        <p:txBody>
          <a:bodyPr/>
          <a:lstStyle/>
          <a:p>
            <a:fld id="{AA819F23-AE84-4847-BEBE-329492BEA859}" type="datetimeFigureOut">
              <a:rPr lang="en-US" smtClean="0"/>
              <a:t>4/8/24</a:t>
            </a:fld>
            <a:endParaRPr lang="en-US"/>
          </a:p>
        </p:txBody>
      </p:sp>
      <p:sp>
        <p:nvSpPr>
          <p:cNvPr id="4" name="Footer Placeholder 3">
            <a:extLst>
              <a:ext uri="{FF2B5EF4-FFF2-40B4-BE49-F238E27FC236}">
                <a16:creationId xmlns:a16="http://schemas.microsoft.com/office/drawing/2014/main" id="{12C0A0D3-D298-E34A-4543-52D2BF93DA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EFC5F9-2F2C-45B7-D343-430945B283B0}"/>
              </a:ext>
            </a:extLst>
          </p:cNvPr>
          <p:cNvSpPr>
            <a:spLocks noGrp="1"/>
          </p:cNvSpPr>
          <p:nvPr>
            <p:ph type="sldNum" sz="quarter" idx="12"/>
          </p:nvPr>
        </p:nvSpPr>
        <p:spPr/>
        <p:txBody>
          <a:bodyPr/>
          <a:lstStyle/>
          <a:p>
            <a:fld id="{EF33EE72-D933-8247-86DA-B98B26E0CAEF}" type="slidenum">
              <a:rPr lang="en-US" smtClean="0"/>
              <a:t>‹#›</a:t>
            </a:fld>
            <a:endParaRPr lang="en-US"/>
          </a:p>
        </p:txBody>
      </p:sp>
    </p:spTree>
    <p:extLst>
      <p:ext uri="{BB962C8B-B14F-4D97-AF65-F5344CB8AC3E}">
        <p14:creationId xmlns:p14="http://schemas.microsoft.com/office/powerpoint/2010/main" val="2894307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289EE1-E1FE-C7CE-958A-162D3BA42FE5}"/>
              </a:ext>
            </a:extLst>
          </p:cNvPr>
          <p:cNvSpPr>
            <a:spLocks noGrp="1"/>
          </p:cNvSpPr>
          <p:nvPr>
            <p:ph type="dt" sz="half" idx="10"/>
          </p:nvPr>
        </p:nvSpPr>
        <p:spPr/>
        <p:txBody>
          <a:bodyPr/>
          <a:lstStyle/>
          <a:p>
            <a:fld id="{AA819F23-AE84-4847-BEBE-329492BEA859}" type="datetimeFigureOut">
              <a:rPr lang="en-US" smtClean="0"/>
              <a:t>4/8/24</a:t>
            </a:fld>
            <a:endParaRPr lang="en-US"/>
          </a:p>
        </p:txBody>
      </p:sp>
      <p:sp>
        <p:nvSpPr>
          <p:cNvPr id="3" name="Footer Placeholder 2">
            <a:extLst>
              <a:ext uri="{FF2B5EF4-FFF2-40B4-BE49-F238E27FC236}">
                <a16:creationId xmlns:a16="http://schemas.microsoft.com/office/drawing/2014/main" id="{1DC40148-C1D2-3DDF-4654-57D1CB9908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87B64D-5243-CBB1-E25C-B27006A178CE}"/>
              </a:ext>
            </a:extLst>
          </p:cNvPr>
          <p:cNvSpPr>
            <a:spLocks noGrp="1"/>
          </p:cNvSpPr>
          <p:nvPr>
            <p:ph type="sldNum" sz="quarter" idx="12"/>
          </p:nvPr>
        </p:nvSpPr>
        <p:spPr/>
        <p:txBody>
          <a:bodyPr/>
          <a:lstStyle/>
          <a:p>
            <a:fld id="{EF33EE72-D933-8247-86DA-B98B26E0CAEF}" type="slidenum">
              <a:rPr lang="en-US" smtClean="0"/>
              <a:t>‹#›</a:t>
            </a:fld>
            <a:endParaRPr lang="en-US"/>
          </a:p>
        </p:txBody>
      </p:sp>
    </p:spTree>
    <p:extLst>
      <p:ext uri="{BB962C8B-B14F-4D97-AF65-F5344CB8AC3E}">
        <p14:creationId xmlns:p14="http://schemas.microsoft.com/office/powerpoint/2010/main" val="4275232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047F6-3715-52FE-8752-6EA09B172E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CAA6AF3-C1FB-9C6A-F621-1D0F14F341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F47ADA0-2EC7-4346-7A16-5A182CDD1E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930FF5-3DD7-E51B-8F09-190E52AD315E}"/>
              </a:ext>
            </a:extLst>
          </p:cNvPr>
          <p:cNvSpPr>
            <a:spLocks noGrp="1"/>
          </p:cNvSpPr>
          <p:nvPr>
            <p:ph type="dt" sz="half" idx="10"/>
          </p:nvPr>
        </p:nvSpPr>
        <p:spPr/>
        <p:txBody>
          <a:bodyPr/>
          <a:lstStyle/>
          <a:p>
            <a:fld id="{AA819F23-AE84-4847-BEBE-329492BEA859}" type="datetimeFigureOut">
              <a:rPr lang="en-US" smtClean="0"/>
              <a:t>4/8/24</a:t>
            </a:fld>
            <a:endParaRPr lang="en-US"/>
          </a:p>
        </p:txBody>
      </p:sp>
      <p:sp>
        <p:nvSpPr>
          <p:cNvPr id="6" name="Footer Placeholder 5">
            <a:extLst>
              <a:ext uri="{FF2B5EF4-FFF2-40B4-BE49-F238E27FC236}">
                <a16:creationId xmlns:a16="http://schemas.microsoft.com/office/drawing/2014/main" id="{DA3734F2-7B95-F9AB-29BF-4080350A4D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F253ED-1D96-37F3-E3C8-41C1277C0945}"/>
              </a:ext>
            </a:extLst>
          </p:cNvPr>
          <p:cNvSpPr>
            <a:spLocks noGrp="1"/>
          </p:cNvSpPr>
          <p:nvPr>
            <p:ph type="sldNum" sz="quarter" idx="12"/>
          </p:nvPr>
        </p:nvSpPr>
        <p:spPr/>
        <p:txBody>
          <a:bodyPr/>
          <a:lstStyle/>
          <a:p>
            <a:fld id="{EF33EE72-D933-8247-86DA-B98B26E0CAEF}" type="slidenum">
              <a:rPr lang="en-US" smtClean="0"/>
              <a:t>‹#›</a:t>
            </a:fld>
            <a:endParaRPr lang="en-US"/>
          </a:p>
        </p:txBody>
      </p:sp>
    </p:spTree>
    <p:extLst>
      <p:ext uri="{BB962C8B-B14F-4D97-AF65-F5344CB8AC3E}">
        <p14:creationId xmlns:p14="http://schemas.microsoft.com/office/powerpoint/2010/main" val="2156027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D9DCB-CC77-76BB-A1BD-892E0BA7FC7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FD36E36-AC1D-2A1A-A113-9B5A3F3694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E3603C-D72B-CAD6-6F77-08388BB76D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FA6585D-5963-0EF0-EBA0-6DACA100D3E1}"/>
              </a:ext>
            </a:extLst>
          </p:cNvPr>
          <p:cNvSpPr>
            <a:spLocks noGrp="1"/>
          </p:cNvSpPr>
          <p:nvPr>
            <p:ph type="dt" sz="half" idx="10"/>
          </p:nvPr>
        </p:nvSpPr>
        <p:spPr/>
        <p:txBody>
          <a:bodyPr/>
          <a:lstStyle/>
          <a:p>
            <a:fld id="{AA819F23-AE84-4847-BEBE-329492BEA859}" type="datetimeFigureOut">
              <a:rPr lang="en-US" smtClean="0"/>
              <a:t>4/8/24</a:t>
            </a:fld>
            <a:endParaRPr lang="en-US"/>
          </a:p>
        </p:txBody>
      </p:sp>
      <p:sp>
        <p:nvSpPr>
          <p:cNvPr id="6" name="Footer Placeholder 5">
            <a:extLst>
              <a:ext uri="{FF2B5EF4-FFF2-40B4-BE49-F238E27FC236}">
                <a16:creationId xmlns:a16="http://schemas.microsoft.com/office/drawing/2014/main" id="{E595539F-3424-0CFA-71B0-93C56B8E4B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C41186-75C4-D838-3902-7934D27F902A}"/>
              </a:ext>
            </a:extLst>
          </p:cNvPr>
          <p:cNvSpPr>
            <a:spLocks noGrp="1"/>
          </p:cNvSpPr>
          <p:nvPr>
            <p:ph type="sldNum" sz="quarter" idx="12"/>
          </p:nvPr>
        </p:nvSpPr>
        <p:spPr/>
        <p:txBody>
          <a:bodyPr/>
          <a:lstStyle/>
          <a:p>
            <a:fld id="{EF33EE72-D933-8247-86DA-B98B26E0CAEF}" type="slidenum">
              <a:rPr lang="en-US" smtClean="0"/>
              <a:t>‹#›</a:t>
            </a:fld>
            <a:endParaRPr lang="en-US"/>
          </a:p>
        </p:txBody>
      </p:sp>
    </p:spTree>
    <p:extLst>
      <p:ext uri="{BB962C8B-B14F-4D97-AF65-F5344CB8AC3E}">
        <p14:creationId xmlns:p14="http://schemas.microsoft.com/office/powerpoint/2010/main" val="107211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EDD8C0-13B3-5715-D2FB-64911B5930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F8D4421-1803-044A-54D7-D13E286C23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C725AF-A7F2-D9E6-E152-81D16A165C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A819F23-AE84-4847-BEBE-329492BEA859}" type="datetimeFigureOut">
              <a:rPr lang="en-US" smtClean="0"/>
              <a:t>4/8/24</a:t>
            </a:fld>
            <a:endParaRPr lang="en-US"/>
          </a:p>
        </p:txBody>
      </p:sp>
      <p:sp>
        <p:nvSpPr>
          <p:cNvPr id="5" name="Footer Placeholder 4">
            <a:extLst>
              <a:ext uri="{FF2B5EF4-FFF2-40B4-BE49-F238E27FC236}">
                <a16:creationId xmlns:a16="http://schemas.microsoft.com/office/drawing/2014/main" id="{1F33E716-B390-0714-0036-81521BB013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C038E81-EB0B-47D0-7A4F-152676141A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F33EE72-D933-8247-86DA-B98B26E0CAEF}" type="slidenum">
              <a:rPr lang="en-US" smtClean="0"/>
              <a:t>‹#›</a:t>
            </a:fld>
            <a:endParaRPr lang="en-US"/>
          </a:p>
        </p:txBody>
      </p:sp>
    </p:spTree>
    <p:extLst>
      <p:ext uri="{BB962C8B-B14F-4D97-AF65-F5344CB8AC3E}">
        <p14:creationId xmlns:p14="http://schemas.microsoft.com/office/powerpoint/2010/main" val="789890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semanticscholar.org/paper/Model-Inversion-Attacks-that-Exploit-Confidence-and-Fredrikson-Jha/d1b9a3b11e6c9571a1553556f82b605b2b4baec3" TargetMode="External"/><Relationship Id="rId2" Type="http://schemas.openxmlformats.org/officeDocument/2006/relationships/image" Target="../media/image25.jpeg"/><Relationship Id="rId1" Type="http://schemas.openxmlformats.org/officeDocument/2006/relationships/slideLayout" Target="../slideLayouts/slideLayout4.xml"/><Relationship Id="rId6" Type="http://schemas.openxmlformats.org/officeDocument/2006/relationships/hyperlink" Target="https://www.semanticscholar.org/author/T.-Ristenpart/1707461" TargetMode="External"/><Relationship Id="rId5" Type="http://schemas.openxmlformats.org/officeDocument/2006/relationships/hyperlink" Target="https://www.semanticscholar.org/author/S.-Jha/1680133" TargetMode="External"/><Relationship Id="rId4" Type="http://schemas.openxmlformats.org/officeDocument/2006/relationships/hyperlink" Target="https://www.semanticscholar.org/author/Matt-Fredrikson/2623167"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2.png"/><Relationship Id="rId3" Type="http://schemas.openxmlformats.org/officeDocument/2006/relationships/image" Target="../media/image29.jpe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png"/><Relationship Id="rId2" Type="http://schemas.openxmlformats.org/officeDocument/2006/relationships/notesSlide" Target="../notesSlides/notesSlide5.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0.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jpeg"/><Relationship Id="rId28" Type="http://schemas.openxmlformats.org/officeDocument/2006/relationships/image" Target="../media/image54.jpe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jpeg"/><Relationship Id="rId27" Type="http://schemas.openxmlformats.org/officeDocument/2006/relationships/image" Target="../media/image53.jpe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4.svg"/><Relationship Id="rId5" Type="http://schemas.openxmlformats.org/officeDocument/2006/relationships/diagramQuickStyle" Target="../diagrams/quickStyle1.xml"/><Relationship Id="rId10" Type="http://schemas.openxmlformats.org/officeDocument/2006/relationships/image" Target="../media/image3.png"/><Relationship Id="rId4" Type="http://schemas.openxmlformats.org/officeDocument/2006/relationships/diagramLayout" Target="../diagrams/layout1.xml"/><Relationship Id="rId9" Type="http://schemas.openxmlformats.org/officeDocument/2006/relationships/image" Target="../media/image2.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uweacuk-my.sharepoint.com/:v:/r/personal/felix_ritchie_uwe_ac_uk/Documents/consulting/UWE%20internal/SDC%20for%20BI/Internal%20SDC%20guidance%202022%2002%20v01.mp4?csf=1&amp;web=1&amp;e=qMBLyv&amp;nav=eyJwbGF5YmFja09wdGlvbnMiOnt9LCJyZWZlcnJhbEluZm8iOnsicmVmZXJyYWxBcHAiOiJTdHJlYW1XZWJBcHAiLCJyZWZlcnJhbE1vZGUiOiJtaXMiLCJyZWZlcnJhbFZpZXciOiJwb3N0cm9sbC1jb3B5bGluayIsInJlZmVycmFsUGxheWJhY2tTZXNzaW9uSWQiOiJiZDNmMmJiNS1kODdjLTQyNGMtYjNjYi03M2ViYjQzZWU4OGYifX0%3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doi.org/10.1016/j.heliyon.2023.e15143"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D2D52-635E-3133-7358-207C060DA8BC}"/>
              </a:ext>
            </a:extLst>
          </p:cNvPr>
          <p:cNvSpPr>
            <a:spLocks noGrp="1"/>
          </p:cNvSpPr>
          <p:nvPr>
            <p:ph type="ctrTitle"/>
          </p:nvPr>
        </p:nvSpPr>
        <p:spPr/>
        <p:txBody>
          <a:bodyPr/>
          <a:lstStyle/>
          <a:p>
            <a:r>
              <a:rPr lang="en-US"/>
              <a:t>AI and privacy leakage</a:t>
            </a:r>
          </a:p>
        </p:txBody>
      </p:sp>
      <p:sp>
        <p:nvSpPr>
          <p:cNvPr id="3" name="Subtitle 2">
            <a:extLst>
              <a:ext uri="{FF2B5EF4-FFF2-40B4-BE49-F238E27FC236}">
                <a16:creationId xmlns:a16="http://schemas.microsoft.com/office/drawing/2014/main" id="{D3A0C183-1578-ADF0-4C1D-D5BC053F15D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11100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B58AD-D779-AF37-0B6B-6C25634EF24C}"/>
              </a:ext>
            </a:extLst>
          </p:cNvPr>
          <p:cNvSpPr>
            <a:spLocks noGrp="1"/>
          </p:cNvSpPr>
          <p:nvPr>
            <p:ph type="title"/>
          </p:nvPr>
        </p:nvSpPr>
        <p:spPr/>
        <p:txBody>
          <a:bodyPr/>
          <a:lstStyle/>
          <a:p>
            <a:r>
              <a:rPr lang="en-US"/>
              <a:t>Common features: Basic  premise</a:t>
            </a:r>
          </a:p>
        </p:txBody>
      </p:sp>
      <p:sp>
        <p:nvSpPr>
          <p:cNvPr id="3" name="Content Placeholder 2">
            <a:extLst>
              <a:ext uri="{FF2B5EF4-FFF2-40B4-BE49-F238E27FC236}">
                <a16:creationId xmlns:a16="http://schemas.microsoft.com/office/drawing/2014/main" id="{470ECAC4-1309-B460-366F-797271FC0D2C}"/>
              </a:ext>
            </a:extLst>
          </p:cNvPr>
          <p:cNvSpPr>
            <a:spLocks noGrp="1"/>
          </p:cNvSpPr>
          <p:nvPr>
            <p:ph sz="half" idx="1"/>
          </p:nvPr>
        </p:nvSpPr>
        <p:spPr/>
        <p:txBody>
          <a:bodyPr/>
          <a:lstStyle/>
          <a:p>
            <a:pPr marL="0" indent="0">
              <a:buNone/>
            </a:pPr>
            <a:r>
              <a:rPr lang="en-US"/>
              <a:t>Model M will have:</a:t>
            </a:r>
          </a:p>
          <a:p>
            <a:r>
              <a:rPr lang="en-US"/>
              <a:t> higher (or at least different) confidence in its predictions</a:t>
            </a:r>
          </a:p>
          <a:p>
            <a:r>
              <a:rPr lang="en-US"/>
              <a:t>for items it has been trained on</a:t>
            </a:r>
          </a:p>
          <a:p>
            <a:r>
              <a:rPr lang="en-US"/>
              <a:t>than for ones it has never seen</a:t>
            </a:r>
          </a:p>
          <a:p>
            <a:r>
              <a:rPr lang="en-US"/>
              <a:t>Because Conf(</a:t>
            </a:r>
            <a:r>
              <a:rPr lang="en-US" err="1"/>
              <a:t>M,x,y_true</a:t>
            </a:r>
            <a:r>
              <a:rPr lang="en-US"/>
              <a:t>) is e what is </a:t>
            </a:r>
            <a:r>
              <a:rPr lang="en-US" err="1"/>
              <a:t>optimised</a:t>
            </a:r>
            <a:r>
              <a:rPr lang="en-US"/>
              <a:t> during training</a:t>
            </a:r>
          </a:p>
        </p:txBody>
      </p:sp>
      <p:sp>
        <p:nvSpPr>
          <p:cNvPr id="4" name="Content Placeholder 3">
            <a:extLst>
              <a:ext uri="{FF2B5EF4-FFF2-40B4-BE49-F238E27FC236}">
                <a16:creationId xmlns:a16="http://schemas.microsoft.com/office/drawing/2014/main" id="{C99629EC-7B14-98E1-EC14-61EDB775AD3B}"/>
              </a:ext>
            </a:extLst>
          </p:cNvPr>
          <p:cNvSpPr>
            <a:spLocks noGrp="1"/>
          </p:cNvSpPr>
          <p:nvPr>
            <p:ph sz="half" idx="2"/>
          </p:nvPr>
        </p:nvSpPr>
        <p:spPr>
          <a:xfrm>
            <a:off x="6848060" y="1825625"/>
            <a:ext cx="4505739" cy="4351338"/>
          </a:xfrm>
          <a:solidFill>
            <a:schemeClr val="accent6">
              <a:lumMod val="20000"/>
              <a:lumOff val="80000"/>
            </a:schemeClr>
          </a:solidFill>
        </p:spPr>
        <p:txBody>
          <a:bodyPr/>
          <a:lstStyle/>
          <a:p>
            <a:r>
              <a:rPr lang="en-US"/>
              <a:t>Model M</a:t>
            </a:r>
          </a:p>
          <a:p>
            <a:r>
              <a:rPr lang="en-US"/>
              <a:t>Input record X</a:t>
            </a:r>
          </a:p>
          <a:p>
            <a:r>
              <a:rPr lang="en-US"/>
              <a:t>Classes Y=y1,y2,y3,...</a:t>
            </a:r>
            <a:r>
              <a:rPr lang="en-US" err="1"/>
              <a:t>yn</a:t>
            </a:r>
            <a:endParaRPr lang="en-US"/>
          </a:p>
          <a:p>
            <a:r>
              <a:rPr lang="en-US"/>
              <a:t>True label </a:t>
            </a:r>
            <a:r>
              <a:rPr lang="en-US" err="1"/>
              <a:t>y_true</a:t>
            </a:r>
            <a:endParaRPr lang="en-US"/>
          </a:p>
          <a:p>
            <a:r>
              <a:rPr lang="en-US" err="1"/>
              <a:t>Softmax</a:t>
            </a:r>
            <a:r>
              <a:rPr lang="en-US"/>
              <a:t> prediction: </a:t>
            </a:r>
          </a:p>
          <a:p>
            <a:r>
              <a:rPr lang="en-US"/>
              <a:t>Predicted label </a:t>
            </a:r>
            <a:r>
              <a:rPr lang="en-US" err="1"/>
              <a:t>y_pred</a:t>
            </a:r>
            <a:r>
              <a:rPr lang="en-US"/>
              <a:t> is highest from y1,...</a:t>
            </a:r>
            <a:r>
              <a:rPr lang="en-US" err="1"/>
              <a:t>yn</a:t>
            </a:r>
            <a:endParaRPr lang="en-US"/>
          </a:p>
          <a:p>
            <a:r>
              <a:rPr lang="en-US"/>
              <a:t>Confidence C(</a:t>
            </a:r>
            <a:r>
              <a:rPr lang="en-US" err="1"/>
              <a:t>M,x,y_pred</a:t>
            </a:r>
            <a:r>
              <a:rPr lang="en-US"/>
              <a:t>) </a:t>
            </a:r>
          </a:p>
        </p:txBody>
      </p:sp>
    </p:spTree>
    <p:extLst>
      <p:ext uri="{BB962C8B-B14F-4D97-AF65-F5344CB8AC3E}">
        <p14:creationId xmlns:p14="http://schemas.microsoft.com/office/powerpoint/2010/main" val="2066045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D269B-D1ED-7496-1AC7-2B487625B26A}"/>
              </a:ext>
            </a:extLst>
          </p:cNvPr>
          <p:cNvSpPr>
            <a:spLocks noGrp="1"/>
          </p:cNvSpPr>
          <p:nvPr>
            <p:ph type="title"/>
          </p:nvPr>
        </p:nvSpPr>
        <p:spPr/>
        <p:txBody>
          <a:bodyPr>
            <a:normAutofit/>
          </a:bodyPr>
          <a:lstStyle/>
          <a:p>
            <a:r>
              <a:rPr lang="en-US" sz="3600"/>
              <a:t>https://</a:t>
            </a:r>
            <a:r>
              <a:rPr lang="en-US" sz="3600" err="1"/>
              <a:t>www.mbsd.jp</a:t>
            </a:r>
            <a:r>
              <a:rPr lang="en-US" sz="3600"/>
              <a:t>/</a:t>
            </a:r>
            <a:r>
              <a:rPr lang="en-US" sz="3600" err="1"/>
              <a:t>aisec_portal</a:t>
            </a:r>
            <a:r>
              <a:rPr lang="en-US" sz="3600"/>
              <a:t>/</a:t>
            </a:r>
            <a:r>
              <a:rPr lang="en-US" sz="3600" err="1"/>
              <a:t>attack_mi.html</a:t>
            </a:r>
            <a:endParaRPr lang="en-US" sz="3600"/>
          </a:p>
        </p:txBody>
      </p:sp>
      <p:pic>
        <p:nvPicPr>
          <p:cNvPr id="2050" name="Picture 2">
            <a:extLst>
              <a:ext uri="{FF2B5EF4-FFF2-40B4-BE49-F238E27FC236}">
                <a16:creationId xmlns:a16="http://schemas.microsoft.com/office/drawing/2014/main" id="{9ACA36B5-18C2-D1AC-EBAE-7DFF1452D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480" y="1460056"/>
            <a:ext cx="11586519" cy="4153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845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2CD42-D4A0-BD75-A308-2119386D8372}"/>
              </a:ext>
            </a:extLst>
          </p:cNvPr>
          <p:cNvSpPr>
            <a:spLocks noGrp="1"/>
          </p:cNvSpPr>
          <p:nvPr>
            <p:ph type="title"/>
          </p:nvPr>
        </p:nvSpPr>
        <p:spPr>
          <a:xfrm>
            <a:off x="838200" y="365125"/>
            <a:ext cx="10750826" cy="1325563"/>
          </a:xfrm>
        </p:spPr>
        <p:txBody>
          <a:bodyPr/>
          <a:lstStyle/>
          <a:p>
            <a:r>
              <a:rPr lang="en-US"/>
              <a:t>Membership Inference attacks:</a:t>
            </a:r>
            <a:br>
              <a:rPr lang="en-US"/>
            </a:br>
            <a:r>
              <a:rPr lang="en-US"/>
              <a:t>shadow models</a:t>
            </a:r>
          </a:p>
        </p:txBody>
      </p:sp>
      <p:sp>
        <p:nvSpPr>
          <p:cNvPr id="3" name="Content Placeholder 2">
            <a:extLst>
              <a:ext uri="{FF2B5EF4-FFF2-40B4-BE49-F238E27FC236}">
                <a16:creationId xmlns:a16="http://schemas.microsoft.com/office/drawing/2014/main" id="{4B051922-2A46-BF0D-48F6-E72DBF9F0F0C}"/>
              </a:ext>
            </a:extLst>
          </p:cNvPr>
          <p:cNvSpPr>
            <a:spLocks noGrp="1"/>
          </p:cNvSpPr>
          <p:nvPr>
            <p:ph sz="half" idx="1"/>
          </p:nvPr>
        </p:nvSpPr>
        <p:spPr>
          <a:xfrm>
            <a:off x="838199" y="1825625"/>
            <a:ext cx="10194235" cy="4351338"/>
          </a:xfrm>
        </p:spPr>
        <p:txBody>
          <a:bodyPr>
            <a:normAutofit/>
          </a:bodyPr>
          <a:lstStyle/>
          <a:p>
            <a:r>
              <a:rPr lang="en-US"/>
              <a:t>Depends how much data the attacker has access to.</a:t>
            </a:r>
          </a:p>
          <a:p>
            <a:r>
              <a:rPr lang="en-US"/>
              <a:t>Create dataset of ‘similar’ data records</a:t>
            </a:r>
          </a:p>
          <a:p>
            <a:r>
              <a:rPr lang="en-US"/>
              <a:t>Train a ‘shadow model’ for a similar task</a:t>
            </a:r>
          </a:p>
          <a:p>
            <a:r>
              <a:rPr lang="en-US"/>
              <a:t>Use </a:t>
            </a:r>
          </a:p>
          <a:p>
            <a:pPr lvl="1"/>
            <a:r>
              <a:rPr lang="en-US"/>
              <a:t>shadow model confidences, </a:t>
            </a:r>
          </a:p>
          <a:p>
            <a:pPr lvl="1"/>
            <a:r>
              <a:rPr lang="en-US"/>
              <a:t>along with knowledge of whether record was used to train shadow</a:t>
            </a:r>
          </a:p>
          <a:p>
            <a:pPr lvl="1"/>
            <a:r>
              <a:rPr lang="en-US"/>
              <a:t>To learn a third model ‘in dataset or not’</a:t>
            </a:r>
          </a:p>
          <a:p>
            <a:r>
              <a:rPr lang="en-US"/>
              <a:t>Idea is that this then </a:t>
            </a:r>
            <a:r>
              <a:rPr lang="en-US" err="1"/>
              <a:t>generalises</a:t>
            </a:r>
            <a:r>
              <a:rPr lang="en-US"/>
              <a:t> when we use confidences from our target model</a:t>
            </a:r>
          </a:p>
          <a:p>
            <a:endParaRPr lang="en-US"/>
          </a:p>
        </p:txBody>
      </p:sp>
    </p:spTree>
    <p:extLst>
      <p:ext uri="{BB962C8B-B14F-4D97-AF65-F5344CB8AC3E}">
        <p14:creationId xmlns:p14="http://schemas.microsoft.com/office/powerpoint/2010/main" val="2672737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C3FB3-BFE2-477A-ACC1-B9AC0947FFB1}"/>
              </a:ext>
            </a:extLst>
          </p:cNvPr>
          <p:cNvSpPr>
            <a:spLocks noGrp="1"/>
          </p:cNvSpPr>
          <p:nvPr>
            <p:ph type="title"/>
          </p:nvPr>
        </p:nvSpPr>
        <p:spPr/>
        <p:txBody>
          <a:bodyPr/>
          <a:lstStyle/>
          <a:p>
            <a:r>
              <a:rPr lang="en-US" sz="4400"/>
              <a:t>Member Inference Attack Results</a:t>
            </a:r>
            <a:endParaRPr lang="en-GB"/>
          </a:p>
        </p:txBody>
      </p:sp>
      <p:sp>
        <p:nvSpPr>
          <p:cNvPr id="7" name="Content Placeholder 2">
            <a:extLst>
              <a:ext uri="{FF2B5EF4-FFF2-40B4-BE49-F238E27FC236}">
                <a16:creationId xmlns:a16="http://schemas.microsoft.com/office/drawing/2014/main" id="{22544F00-6B23-4F42-9E51-8AF8DD8368E4}"/>
              </a:ext>
            </a:extLst>
          </p:cNvPr>
          <p:cNvSpPr>
            <a:spLocks noGrp="1"/>
          </p:cNvSpPr>
          <p:nvPr>
            <p:ph idx="1"/>
          </p:nvPr>
        </p:nvSpPr>
        <p:spPr>
          <a:xfrm>
            <a:off x="6836117" y="1479501"/>
            <a:ext cx="4952489" cy="4677406"/>
          </a:xfrm>
        </p:spPr>
        <p:txBody>
          <a:bodyPr vert="horz" lIns="91440" tIns="45720" rIns="91440" bIns="45720" rtlCol="0" anchor="t">
            <a:normAutofit/>
          </a:bodyPr>
          <a:lstStyle/>
          <a:p>
            <a:pPr>
              <a:buClr>
                <a:srgbClr val="8AD0D6"/>
              </a:buClr>
            </a:pPr>
            <a:r>
              <a:rPr lang="en-US" sz="1800"/>
              <a:t>Vulnerability cannot be prospectively determined – experiments on a trained model are required.</a:t>
            </a:r>
          </a:p>
          <a:p>
            <a:pPr>
              <a:buClr>
                <a:srgbClr val="8AD0D6"/>
              </a:buClr>
            </a:pPr>
            <a:r>
              <a:rPr lang="en-US" sz="1800"/>
              <a:t>&gt;1M models created and attacked</a:t>
            </a:r>
          </a:p>
          <a:p>
            <a:r>
              <a:rPr lang="en-US" sz="1800"/>
              <a:t>Preliminary results suggest that </a:t>
            </a:r>
            <a:r>
              <a:rPr lang="en-US" sz="1800">
                <a:solidFill>
                  <a:srgbClr val="FF0000"/>
                </a:solidFill>
              </a:rPr>
              <a:t>there are model + hyper-param combinations that are always dangerous.</a:t>
            </a:r>
          </a:p>
          <a:p>
            <a:pPr lvl="1"/>
            <a:r>
              <a:rPr lang="en-US" sz="1600"/>
              <a:t>&gt;90% vulnerable models can be predicted</a:t>
            </a:r>
          </a:p>
          <a:p>
            <a:r>
              <a:rPr lang="en-US" sz="1800">
                <a:solidFill>
                  <a:schemeClr val="accent1"/>
                </a:solidFill>
              </a:rPr>
              <a:t>Holding some data from researchers would make attack simulation for TRE staff more reliable.</a:t>
            </a:r>
          </a:p>
        </p:txBody>
      </p:sp>
      <p:pic>
        <p:nvPicPr>
          <p:cNvPr id="5" name="Picture 4" descr="Chart, line chart&#10;&#10;Description automatically generated">
            <a:extLst>
              <a:ext uri="{FF2B5EF4-FFF2-40B4-BE49-F238E27FC236}">
                <a16:creationId xmlns:a16="http://schemas.microsoft.com/office/drawing/2014/main" id="{75CAE1D5-A8B6-4ABA-934B-C58BA20F95F8}"/>
              </a:ext>
            </a:extLst>
          </p:cNvPr>
          <p:cNvPicPr>
            <a:picLocks noChangeAspect="1"/>
          </p:cNvPicPr>
          <p:nvPr/>
        </p:nvPicPr>
        <p:blipFill>
          <a:blip r:embed="rId3"/>
          <a:stretch>
            <a:fillRect/>
          </a:stretch>
        </p:blipFill>
        <p:spPr>
          <a:xfrm>
            <a:off x="1137797" y="1862412"/>
            <a:ext cx="5408997" cy="3322906"/>
          </a:xfrm>
          <a:prstGeom prst="rect">
            <a:avLst/>
          </a:prstGeom>
        </p:spPr>
      </p:pic>
      <p:sp>
        <p:nvSpPr>
          <p:cNvPr id="3" name="TextBox 2">
            <a:extLst>
              <a:ext uri="{FF2B5EF4-FFF2-40B4-BE49-F238E27FC236}">
                <a16:creationId xmlns:a16="http://schemas.microsoft.com/office/drawing/2014/main" id="{770B778A-21D2-427B-A81F-2CFFE354F5C9}"/>
              </a:ext>
            </a:extLst>
          </p:cNvPr>
          <p:cNvSpPr txBox="1"/>
          <p:nvPr/>
        </p:nvSpPr>
        <p:spPr>
          <a:xfrm>
            <a:off x="1372845" y="5384987"/>
            <a:ext cx="5163675" cy="369332"/>
          </a:xfrm>
          <a:prstGeom prst="rect">
            <a:avLst/>
          </a:prstGeom>
          <a:solidFill>
            <a:schemeClr val="accent6"/>
          </a:solidFill>
        </p:spPr>
        <p:txBody>
          <a:bodyPr wrap="square" rtlCol="0">
            <a:spAutoFit/>
          </a:bodyPr>
          <a:lstStyle/>
          <a:p>
            <a:r>
              <a:rPr lang="en-GB">
                <a:cs typeface="Calibri" panose="020F0502020204030204"/>
              </a:rPr>
              <a:t>Different hyper-parameter values (SVM)</a:t>
            </a:r>
            <a:endParaRPr lang="en-GB"/>
          </a:p>
        </p:txBody>
      </p:sp>
      <p:sp>
        <p:nvSpPr>
          <p:cNvPr id="6" name="Up Arrow 5">
            <a:extLst>
              <a:ext uri="{FF2B5EF4-FFF2-40B4-BE49-F238E27FC236}">
                <a16:creationId xmlns:a16="http://schemas.microsoft.com/office/drawing/2014/main" id="{28911DF4-EDB4-8892-296A-010ECEDB5C1F}"/>
              </a:ext>
            </a:extLst>
          </p:cNvPr>
          <p:cNvSpPr/>
          <p:nvPr/>
        </p:nvSpPr>
        <p:spPr>
          <a:xfrm>
            <a:off x="403394" y="2274277"/>
            <a:ext cx="434806" cy="2579077"/>
          </a:xfrm>
          <a:prstGeom prst="upArrow">
            <a:avLst/>
          </a:prstGeom>
          <a:solidFill>
            <a:srgbClr val="FF0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RISK</a:t>
            </a:r>
          </a:p>
        </p:txBody>
      </p:sp>
    </p:spTree>
    <p:extLst>
      <p:ext uri="{BB962C8B-B14F-4D97-AF65-F5344CB8AC3E}">
        <p14:creationId xmlns:p14="http://schemas.microsoft.com/office/powerpoint/2010/main" val="167591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B2B14-6559-81D0-AB5F-671DCB55634F}"/>
              </a:ext>
            </a:extLst>
          </p:cNvPr>
          <p:cNvSpPr>
            <a:spLocks noGrp="1"/>
          </p:cNvSpPr>
          <p:nvPr>
            <p:ph type="title"/>
          </p:nvPr>
        </p:nvSpPr>
        <p:spPr/>
        <p:txBody>
          <a:bodyPr>
            <a:normAutofit fontScale="90000"/>
          </a:bodyPr>
          <a:lstStyle/>
          <a:p>
            <a:r>
              <a:rPr lang="en-US"/>
              <a:t>Attribute Inference Attacks</a:t>
            </a:r>
            <a:br>
              <a:rPr lang="en-US"/>
            </a:br>
            <a:r>
              <a:rPr lang="en-US" sz="3600" i="1">
                <a:solidFill>
                  <a:schemeClr val="accent3"/>
                </a:solidFill>
              </a:rPr>
              <a:t>If I know everything else about someone can I find out their ...</a:t>
            </a:r>
            <a:endParaRPr lang="en-US"/>
          </a:p>
        </p:txBody>
      </p:sp>
      <p:sp>
        <p:nvSpPr>
          <p:cNvPr id="3" name="Content Placeholder 2">
            <a:extLst>
              <a:ext uri="{FF2B5EF4-FFF2-40B4-BE49-F238E27FC236}">
                <a16:creationId xmlns:a16="http://schemas.microsoft.com/office/drawing/2014/main" id="{2CD2D9D8-93DE-2ED7-AC8E-891273CA714D}"/>
              </a:ext>
            </a:extLst>
          </p:cNvPr>
          <p:cNvSpPr>
            <a:spLocks noGrp="1"/>
          </p:cNvSpPr>
          <p:nvPr>
            <p:ph sz="half" idx="1"/>
          </p:nvPr>
        </p:nvSpPr>
        <p:spPr>
          <a:xfrm>
            <a:off x="838200" y="1825625"/>
            <a:ext cx="9707218" cy="4351338"/>
          </a:xfrm>
        </p:spPr>
        <p:txBody>
          <a:bodyPr>
            <a:normAutofit/>
          </a:bodyPr>
          <a:lstStyle/>
          <a:p>
            <a:pPr marL="0" indent="0">
              <a:buNone/>
            </a:pPr>
            <a:r>
              <a:rPr lang="en-US"/>
              <a:t>Loop through all possible values </a:t>
            </a:r>
            <a:r>
              <a:rPr lang="en-US" i="1"/>
              <a:t>f </a:t>
            </a:r>
            <a:r>
              <a:rPr lang="en-US"/>
              <a:t>for missing features</a:t>
            </a:r>
          </a:p>
          <a:p>
            <a:pPr marL="0" indent="0">
              <a:buNone/>
            </a:pPr>
            <a:r>
              <a:rPr lang="en-US"/>
              <a:t>Find model confidence in prediction for completed record</a:t>
            </a:r>
          </a:p>
          <a:p>
            <a:r>
              <a:rPr lang="en-US"/>
              <a:t>Categorical variables: predict value </a:t>
            </a:r>
            <a:r>
              <a:rPr lang="en-US" i="1"/>
              <a:t>f</a:t>
            </a:r>
            <a:endParaRPr lang="en-US"/>
          </a:p>
          <a:p>
            <a:pPr lvl="1"/>
            <a:r>
              <a:rPr lang="en-US"/>
              <a:t>prediction correct </a:t>
            </a:r>
          </a:p>
          <a:p>
            <a:pPr lvl="1"/>
            <a:r>
              <a:rPr lang="en-US"/>
              <a:t>Unique value </a:t>
            </a:r>
            <a:r>
              <a:rPr lang="en-US" i="1"/>
              <a:t>f</a:t>
            </a:r>
            <a:r>
              <a:rPr lang="en-US"/>
              <a:t> and only one value with max confidence</a:t>
            </a:r>
          </a:p>
          <a:p>
            <a:r>
              <a:rPr lang="en-US"/>
              <a:t>Continuous attributes</a:t>
            </a:r>
          </a:p>
          <a:p>
            <a:pPr marL="457200" lvl="1" indent="0">
              <a:buNone/>
            </a:pPr>
            <a:r>
              <a:rPr lang="en-US"/>
              <a:t>Set of valuers </a:t>
            </a:r>
            <a:r>
              <a:rPr lang="en-US" i="1"/>
              <a:t>f </a:t>
            </a:r>
            <a:r>
              <a:rPr lang="en-US"/>
              <a:t>given correct prediction all within +/- 10% of each other</a:t>
            </a:r>
          </a:p>
        </p:txBody>
      </p:sp>
    </p:spTree>
    <p:extLst>
      <p:ext uri="{BB962C8B-B14F-4D97-AF65-F5344CB8AC3E}">
        <p14:creationId xmlns:p14="http://schemas.microsoft.com/office/powerpoint/2010/main" val="4513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D9DB2-20AA-989E-3F63-04ADDEE20C6A}"/>
              </a:ext>
            </a:extLst>
          </p:cNvPr>
          <p:cNvSpPr>
            <a:spLocks noGrp="1"/>
          </p:cNvSpPr>
          <p:nvPr>
            <p:ph type="title"/>
          </p:nvPr>
        </p:nvSpPr>
        <p:spPr>
          <a:xfrm>
            <a:off x="646111" y="452718"/>
            <a:ext cx="9651858" cy="1400530"/>
          </a:xfrm>
        </p:spPr>
        <p:txBody>
          <a:bodyPr/>
          <a:lstStyle/>
          <a:p>
            <a:r>
              <a:rPr lang="en-GB"/>
              <a:t>Results: Attribute Inference Attacks </a:t>
            </a:r>
            <a:br>
              <a:rPr lang="en-GB"/>
            </a:br>
            <a:r>
              <a:rPr lang="en-GB" sz="2000"/>
              <a:t>Target is 'naïve' random forest trained on hospital mortality</a:t>
            </a:r>
            <a:br>
              <a:rPr lang="en-GB" sz="2000"/>
            </a:br>
            <a:r>
              <a:rPr lang="en-GB" sz="2000"/>
              <a:t>Contrast results for records used to train target model (green) or not (blue)</a:t>
            </a:r>
            <a:endParaRPr lang="en-US"/>
          </a:p>
        </p:txBody>
      </p:sp>
      <p:pic>
        <p:nvPicPr>
          <p:cNvPr id="5" name="Picture 5" descr="Chart&#10;&#10;Description automatically generated">
            <a:extLst>
              <a:ext uri="{FF2B5EF4-FFF2-40B4-BE49-F238E27FC236}">
                <a16:creationId xmlns:a16="http://schemas.microsoft.com/office/drawing/2014/main" id="{BBEB6602-D130-0683-6269-A2E56214D002}"/>
              </a:ext>
            </a:extLst>
          </p:cNvPr>
          <p:cNvPicPr>
            <a:picLocks noChangeAspect="1"/>
          </p:cNvPicPr>
          <p:nvPr/>
        </p:nvPicPr>
        <p:blipFill>
          <a:blip r:embed="rId2"/>
          <a:stretch>
            <a:fillRect/>
          </a:stretch>
        </p:blipFill>
        <p:spPr>
          <a:xfrm>
            <a:off x="553995" y="1850770"/>
            <a:ext cx="4771766" cy="23841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6" descr="Timeline&#10;&#10;Description automatically generated">
            <a:extLst>
              <a:ext uri="{FF2B5EF4-FFF2-40B4-BE49-F238E27FC236}">
                <a16:creationId xmlns:a16="http://schemas.microsoft.com/office/drawing/2014/main" id="{A1446281-656F-7AF5-74BB-F2F618B76952}"/>
              </a:ext>
            </a:extLst>
          </p:cNvPr>
          <p:cNvPicPr>
            <a:picLocks noChangeAspect="1"/>
          </p:cNvPicPr>
          <p:nvPr/>
        </p:nvPicPr>
        <p:blipFill>
          <a:blip r:embed="rId3"/>
          <a:stretch>
            <a:fillRect/>
          </a:stretch>
        </p:blipFill>
        <p:spPr>
          <a:xfrm>
            <a:off x="5815914" y="1850770"/>
            <a:ext cx="4771766" cy="23841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Call-out: Line 9">
            <a:extLst>
              <a:ext uri="{FF2B5EF4-FFF2-40B4-BE49-F238E27FC236}">
                <a16:creationId xmlns:a16="http://schemas.microsoft.com/office/drawing/2014/main" id="{AB3C5472-11F3-1869-25AF-C8BAD5BD866D}"/>
              </a:ext>
            </a:extLst>
          </p:cNvPr>
          <p:cNvSpPr/>
          <p:nvPr/>
        </p:nvSpPr>
        <p:spPr>
          <a:xfrm>
            <a:off x="341871" y="4840950"/>
            <a:ext cx="4983890" cy="864242"/>
          </a:xfrm>
          <a:prstGeom prst="borderCallout1">
            <a:avLst>
              <a:gd name="adj1" fmla="val -1023"/>
              <a:gd name="adj2" fmla="val 51178"/>
              <a:gd name="adj3" fmla="val -57670"/>
              <a:gd name="adj4" fmla="val 4164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2"/>
                </a:solidFill>
                <a:ea typeface="+mn-lt"/>
                <a:cs typeface="+mn-lt"/>
              </a:rPr>
              <a:t>Not all records are vulnerable to inference</a:t>
            </a:r>
          </a:p>
          <a:p>
            <a:pPr marL="285750" indent="-285750" algn="ctr">
              <a:buFont typeface="Arial"/>
              <a:buChar char="•"/>
            </a:pPr>
            <a:r>
              <a:rPr lang="en-GB">
                <a:solidFill>
                  <a:schemeClr val="accent2"/>
                </a:solidFill>
              </a:rPr>
              <a:t>Sometimes attack says 'don’t know</a:t>
            </a:r>
            <a:r>
              <a:rPr lang="en-GB">
                <a:solidFill>
                  <a:srgbClr val="FFFF00"/>
                </a:solidFill>
              </a:rPr>
              <a:t>'</a:t>
            </a:r>
          </a:p>
          <a:p>
            <a:pPr algn="ctr"/>
            <a:endParaRPr lang="en-GB">
              <a:solidFill>
                <a:srgbClr val="FFFF00"/>
              </a:solidFill>
            </a:endParaRPr>
          </a:p>
        </p:txBody>
      </p:sp>
      <p:cxnSp>
        <p:nvCxnSpPr>
          <p:cNvPr id="11" name="Straight Arrow Connector 10">
            <a:extLst>
              <a:ext uri="{FF2B5EF4-FFF2-40B4-BE49-F238E27FC236}">
                <a16:creationId xmlns:a16="http://schemas.microsoft.com/office/drawing/2014/main" id="{2925ED7B-B836-9270-13BA-67A0FCECF7DF}"/>
              </a:ext>
            </a:extLst>
          </p:cNvPr>
          <p:cNvCxnSpPr>
            <a:cxnSpLocks/>
          </p:cNvCxnSpPr>
          <p:nvPr/>
        </p:nvCxnSpPr>
        <p:spPr>
          <a:xfrm flipH="1" flipV="1">
            <a:off x="1197735" y="3618963"/>
            <a:ext cx="1278507" cy="127714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9A47FAA-3ED9-161E-D653-91C63C5BFC83}"/>
              </a:ext>
            </a:extLst>
          </p:cNvPr>
          <p:cNvCxnSpPr>
            <a:cxnSpLocks/>
          </p:cNvCxnSpPr>
          <p:nvPr/>
        </p:nvCxnSpPr>
        <p:spPr>
          <a:xfrm flipH="1" flipV="1">
            <a:off x="6459415" y="2274277"/>
            <a:ext cx="578530" cy="245707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Call-out: Line 13">
            <a:extLst>
              <a:ext uri="{FF2B5EF4-FFF2-40B4-BE49-F238E27FC236}">
                <a16:creationId xmlns:a16="http://schemas.microsoft.com/office/drawing/2014/main" id="{6A7C1396-C44D-4F6D-998B-743416E1B1E4}"/>
              </a:ext>
            </a:extLst>
          </p:cNvPr>
          <p:cNvSpPr/>
          <p:nvPr/>
        </p:nvSpPr>
        <p:spPr>
          <a:xfrm>
            <a:off x="6039168" y="4731350"/>
            <a:ext cx="5354593" cy="864242"/>
          </a:xfrm>
          <a:prstGeom prst="borderCallout1">
            <a:avLst>
              <a:gd name="adj1" fmla="val 6994"/>
              <a:gd name="adj2" fmla="val 25550"/>
              <a:gd name="adj3" fmla="val -36969"/>
              <a:gd name="adj4" fmla="val 112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a:solidFill>
                  <a:schemeClr val="accent2"/>
                </a:solidFill>
                <a:ea typeface="+mn-lt"/>
                <a:cs typeface="+mn-lt"/>
              </a:rPr>
              <a:t>Inference accuracy </a:t>
            </a:r>
          </a:p>
          <a:p>
            <a:pPr marL="285750" indent="-285750">
              <a:buFont typeface="Arial"/>
              <a:buChar char="•"/>
            </a:pPr>
            <a:r>
              <a:rPr lang="en-GB">
                <a:solidFill>
                  <a:schemeClr val="accent2"/>
                </a:solidFill>
                <a:ea typeface="+mn-lt"/>
                <a:cs typeface="+mn-lt"/>
              </a:rPr>
              <a:t>Up to 100% on training set data</a:t>
            </a:r>
          </a:p>
          <a:p>
            <a:pPr marL="285750" indent="-285750">
              <a:buFont typeface="Arial"/>
              <a:buChar char="•"/>
            </a:pPr>
            <a:r>
              <a:rPr lang="en-GB">
                <a:solidFill>
                  <a:schemeClr val="accent2"/>
                </a:solidFill>
                <a:ea typeface="+mn-lt"/>
                <a:cs typeface="+mn-lt"/>
              </a:rPr>
              <a:t>Worse than baseline for test data</a:t>
            </a:r>
          </a:p>
        </p:txBody>
      </p:sp>
    </p:spTree>
    <p:extLst>
      <p:ext uri="{BB962C8B-B14F-4D97-AF65-F5344CB8AC3E}">
        <p14:creationId xmlns:p14="http://schemas.microsoft.com/office/powerpoint/2010/main" val="356067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BF39-95EF-84E7-8471-D09DB5B1CFF0}"/>
              </a:ext>
            </a:extLst>
          </p:cNvPr>
          <p:cNvSpPr>
            <a:spLocks noGrp="1"/>
          </p:cNvSpPr>
          <p:nvPr>
            <p:ph type="title"/>
          </p:nvPr>
        </p:nvSpPr>
        <p:spPr/>
        <p:txBody>
          <a:bodyPr/>
          <a:lstStyle/>
          <a:p>
            <a:r>
              <a:rPr lang="en-US"/>
              <a:t>Model inversion attacks</a:t>
            </a:r>
          </a:p>
        </p:txBody>
      </p:sp>
      <p:sp>
        <p:nvSpPr>
          <p:cNvPr id="3" name="Content Placeholder 2">
            <a:extLst>
              <a:ext uri="{FF2B5EF4-FFF2-40B4-BE49-F238E27FC236}">
                <a16:creationId xmlns:a16="http://schemas.microsoft.com/office/drawing/2014/main" id="{DFC5311E-46FA-6788-42EE-99A417A766B9}"/>
              </a:ext>
            </a:extLst>
          </p:cNvPr>
          <p:cNvSpPr>
            <a:spLocks noGrp="1"/>
          </p:cNvSpPr>
          <p:nvPr>
            <p:ph sz="half" idx="1"/>
          </p:nvPr>
        </p:nvSpPr>
        <p:spPr/>
        <p:txBody>
          <a:bodyPr/>
          <a:lstStyle/>
          <a:p>
            <a:r>
              <a:rPr lang="en-US"/>
              <a:t>Start with random input</a:t>
            </a:r>
          </a:p>
          <a:p>
            <a:r>
              <a:rPr lang="en-US"/>
              <a:t>Get model probability for a given class</a:t>
            </a:r>
          </a:p>
          <a:p>
            <a:r>
              <a:rPr lang="en-US"/>
              <a:t>Perform local search on input parameters to fins new input that </a:t>
            </a:r>
            <a:r>
              <a:rPr lang="en-US" err="1"/>
              <a:t>maximises</a:t>
            </a:r>
            <a:r>
              <a:rPr lang="en-US"/>
              <a:t> the probability of the given class</a:t>
            </a:r>
          </a:p>
        </p:txBody>
      </p:sp>
      <p:pic>
        <p:nvPicPr>
          <p:cNvPr id="1026" name="Picture 2" descr="When the Enemy Strikes: Adversarial Machine Learning in Defense | by  Harshita Sharma | Accredian | Medium">
            <a:extLst>
              <a:ext uri="{FF2B5EF4-FFF2-40B4-BE49-F238E27FC236}">
                <a16:creationId xmlns:a16="http://schemas.microsoft.com/office/drawing/2014/main" id="{BC8E6532-7971-5D1D-73C6-4413D1E05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4483" y="1409700"/>
            <a:ext cx="5462717" cy="30016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DA0C39-F4AD-1306-7968-08BDF711CE0D}"/>
              </a:ext>
            </a:extLst>
          </p:cNvPr>
          <p:cNvSpPr txBox="1"/>
          <p:nvPr/>
        </p:nvSpPr>
        <p:spPr>
          <a:xfrm>
            <a:off x="7145541" y="4544686"/>
            <a:ext cx="4020600" cy="2123658"/>
          </a:xfrm>
          <a:prstGeom prst="rect">
            <a:avLst/>
          </a:prstGeom>
          <a:noFill/>
        </p:spPr>
        <p:txBody>
          <a:bodyPr wrap="square" rtlCol="0">
            <a:spAutoFit/>
          </a:bodyPr>
          <a:lstStyle/>
          <a:p>
            <a:r>
              <a:rPr lang="en-GB" sz="1200">
                <a:effectLst/>
              </a:rPr>
              <a:t>Figure 1: An image recovered using a new model inversion attack (left) and a training set image of the victim (right). The attacker is given only the person’s name and access to a facial recognition system that returns a probability</a:t>
            </a:r>
          </a:p>
          <a:p>
            <a:r>
              <a:rPr lang="en-GB" sz="1200"/>
              <a:t>From</a:t>
            </a:r>
          </a:p>
          <a:p>
            <a:pPr algn="l"/>
            <a:r>
              <a:rPr lang="en-GB" sz="1200" b="0" i="0" u="none" strike="noStrike">
                <a:solidFill>
                  <a:srgbClr val="536479"/>
                </a:solidFill>
                <a:effectLst/>
                <a:latin typeface="Roboto" panose="02000000000000000000" pitchFamily="2" charset="0"/>
              </a:rPr>
              <a:t>Published in Conference on Computer and Communications Security 2015</a:t>
            </a:r>
          </a:p>
          <a:p>
            <a:pPr algn="l"/>
            <a:r>
              <a:rPr lang="en-GB" sz="1200" b="1" i="0" u="none" strike="noStrike">
                <a:solidFill>
                  <a:srgbClr val="1857B6"/>
                </a:solidFill>
                <a:effectLst/>
                <a:latin typeface="Roboto" panose="02000000000000000000" pitchFamily="2" charset="0"/>
                <a:hlinkClick r:id="rId3"/>
              </a:rPr>
              <a:t>Model Inversion Attacks that Exploit Confidence Information and Basic Countermeasures</a:t>
            </a:r>
            <a:endParaRPr lang="en-GB" sz="1200" b="1" i="0" u="none" strike="noStrike">
              <a:solidFill>
                <a:srgbClr val="1857B6"/>
              </a:solidFill>
              <a:effectLst/>
              <a:latin typeface="Roboto" panose="02000000000000000000" pitchFamily="2" charset="0"/>
            </a:endParaRPr>
          </a:p>
          <a:p>
            <a:pPr algn="l"/>
            <a:r>
              <a:rPr lang="en-GB" sz="1200" b="0" i="0" u="none" strike="noStrike">
                <a:solidFill>
                  <a:srgbClr val="0F3875"/>
                </a:solidFill>
                <a:effectLst/>
                <a:highlight>
                  <a:srgbClr val="F5F6F7"/>
                </a:highlight>
                <a:latin typeface="Roboto" panose="02000000000000000000" pitchFamily="2" charset="0"/>
                <a:hlinkClick r:id="rId4"/>
              </a:rPr>
              <a:t>Matt Fredrikson</a:t>
            </a:r>
            <a:r>
              <a:rPr lang="en-GB" sz="1200" b="0" i="0" u="none" strike="noStrike">
                <a:solidFill>
                  <a:srgbClr val="0F3875"/>
                </a:solidFill>
                <a:effectLst/>
                <a:highlight>
                  <a:srgbClr val="F5F6F7"/>
                </a:highlight>
                <a:latin typeface="Roboto" panose="02000000000000000000" pitchFamily="2" charset="0"/>
              </a:rPr>
              <a:t>, </a:t>
            </a:r>
            <a:r>
              <a:rPr lang="en-GB" sz="1200" b="0" i="0" u="none" strike="noStrike">
                <a:solidFill>
                  <a:srgbClr val="0F3875"/>
                </a:solidFill>
                <a:effectLst/>
                <a:highlight>
                  <a:srgbClr val="F5F6F7"/>
                </a:highlight>
                <a:latin typeface="Roboto" panose="02000000000000000000" pitchFamily="2" charset="0"/>
                <a:hlinkClick r:id="rId5"/>
              </a:rPr>
              <a:t>S. Jha</a:t>
            </a:r>
            <a:r>
              <a:rPr lang="en-GB" sz="1200" b="0" i="0" u="none" strike="noStrike">
                <a:solidFill>
                  <a:srgbClr val="0F3875"/>
                </a:solidFill>
                <a:effectLst/>
                <a:highlight>
                  <a:srgbClr val="F5F6F7"/>
                </a:highlight>
                <a:latin typeface="Roboto" panose="02000000000000000000" pitchFamily="2" charset="0"/>
              </a:rPr>
              <a:t> , </a:t>
            </a:r>
            <a:r>
              <a:rPr lang="en-GB" sz="1200" b="0" i="0" u="none" strike="noStrike">
                <a:solidFill>
                  <a:srgbClr val="0F3875"/>
                </a:solidFill>
                <a:effectLst/>
                <a:highlight>
                  <a:srgbClr val="F5F6F7"/>
                </a:highlight>
                <a:latin typeface="Roboto" panose="02000000000000000000" pitchFamily="2" charset="0"/>
                <a:hlinkClick r:id="rId6"/>
              </a:rPr>
              <a:t>T. Ristenpart</a:t>
            </a:r>
            <a:br>
              <a:rPr lang="en-GB" sz="1200"/>
            </a:br>
            <a:endParaRPr lang="en-US" sz="1200"/>
          </a:p>
        </p:txBody>
      </p:sp>
    </p:spTree>
    <p:extLst>
      <p:ext uri="{BB962C8B-B14F-4D97-AF65-F5344CB8AC3E}">
        <p14:creationId xmlns:p14="http://schemas.microsoft.com/office/powerpoint/2010/main" val="163922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A1DF7-56F9-9310-BC62-F44EC7EED0D5}"/>
              </a:ext>
            </a:extLst>
          </p:cNvPr>
          <p:cNvSpPr>
            <a:spLocks noGrp="1"/>
          </p:cNvSpPr>
          <p:nvPr>
            <p:ph type="title"/>
          </p:nvPr>
        </p:nvSpPr>
        <p:spPr/>
        <p:txBody>
          <a:bodyPr/>
          <a:lstStyle/>
          <a:p>
            <a:r>
              <a:rPr lang="en-US"/>
              <a:t>One solution: Differentially Private ML</a:t>
            </a:r>
          </a:p>
        </p:txBody>
      </p:sp>
      <p:sp>
        <p:nvSpPr>
          <p:cNvPr id="4" name="Content Placeholder 3">
            <a:extLst>
              <a:ext uri="{FF2B5EF4-FFF2-40B4-BE49-F238E27FC236}">
                <a16:creationId xmlns:a16="http://schemas.microsoft.com/office/drawing/2014/main" id="{2ACEF21C-83F1-418E-ED9F-639CCBDBB78C}"/>
              </a:ext>
            </a:extLst>
          </p:cNvPr>
          <p:cNvSpPr>
            <a:spLocks noGrp="1"/>
          </p:cNvSpPr>
          <p:nvPr>
            <p:ph sz="half" idx="2"/>
          </p:nvPr>
        </p:nvSpPr>
        <p:spPr>
          <a:xfrm>
            <a:off x="990602" y="1467817"/>
            <a:ext cx="4952998" cy="1116357"/>
          </a:xfrm>
        </p:spPr>
        <p:txBody>
          <a:bodyPr/>
          <a:lstStyle/>
          <a:p>
            <a:r>
              <a:rPr lang="en-US"/>
              <a:t>Claim: your data doesn’t make much difference</a:t>
            </a:r>
          </a:p>
        </p:txBody>
      </p:sp>
      <p:pic>
        <p:nvPicPr>
          <p:cNvPr id="3074" name="Picture 2" descr="What is Differential Privacy: definition, mechanisms, and ...">
            <a:extLst>
              <a:ext uri="{FF2B5EF4-FFF2-40B4-BE49-F238E27FC236}">
                <a16:creationId xmlns:a16="http://schemas.microsoft.com/office/drawing/2014/main" id="{42A07313-E7E3-0AC1-C7E3-E687641FAB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7280" y="1443442"/>
            <a:ext cx="4619485" cy="265374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w to deploy machine learning with differential privacy | NIST">
            <a:extLst>
              <a:ext uri="{FF2B5EF4-FFF2-40B4-BE49-F238E27FC236}">
                <a16:creationId xmlns:a16="http://schemas.microsoft.com/office/drawing/2014/main" id="{B2A21755-2793-45E2-642C-572102F8B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7280" y="4139993"/>
            <a:ext cx="3766378" cy="2071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CDE75A-7ED1-D223-27B2-856953CAD23D}"/>
              </a:ext>
            </a:extLst>
          </p:cNvPr>
          <p:cNvSpPr txBox="1"/>
          <p:nvPr/>
        </p:nvSpPr>
        <p:spPr>
          <a:xfrm>
            <a:off x="6988331" y="6377459"/>
            <a:ext cx="5203669" cy="230832"/>
          </a:xfrm>
          <a:prstGeom prst="rect">
            <a:avLst/>
          </a:prstGeom>
          <a:noFill/>
        </p:spPr>
        <p:txBody>
          <a:bodyPr wrap="none" rtlCol="0">
            <a:spAutoFit/>
          </a:bodyPr>
          <a:lstStyle/>
          <a:p>
            <a:r>
              <a:rPr lang="en-US" sz="900"/>
              <a:t>https://</a:t>
            </a:r>
            <a:r>
              <a:rPr lang="en-US" sz="900" err="1"/>
              <a:t>www.nist.gov</a:t>
            </a:r>
            <a:r>
              <a:rPr lang="en-US" sz="900"/>
              <a:t>/blogs/cybersecurity-insights/how-deploy-machine-learning-differential-privacy</a:t>
            </a:r>
          </a:p>
        </p:txBody>
      </p:sp>
      <p:sp>
        <p:nvSpPr>
          <p:cNvPr id="6" name="AutoShape 6" descr="{\displaystyle {\frac {\Pr[{\mathcal {A}}(D_{1})\in S]}{\Pr[{\mathcal {A}}(D_{2})\in S]}}\leq e^{\varepsilon },}">
            <a:extLst>
              <a:ext uri="{FF2B5EF4-FFF2-40B4-BE49-F238E27FC236}">
                <a16:creationId xmlns:a16="http://schemas.microsoft.com/office/drawing/2014/main" id="{BA1F4750-E8C5-98F5-7BA8-E79AD5A61D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displaystyle {\frac {\Pr[{\mathcal {A}}(D_{1})\in S]}{\Pr[{\mathcal {A}}(D_{2})\in S]}}\leq e^{\varepsilon },}">
            <a:extLst>
              <a:ext uri="{FF2B5EF4-FFF2-40B4-BE49-F238E27FC236}">
                <a16:creationId xmlns:a16="http://schemas.microsoft.com/office/drawing/2014/main" id="{CFF19A38-6018-D4FE-32B0-06F65C84907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F87B11B4-D404-451F-1106-E3DADF8A845F}"/>
              </a:ext>
            </a:extLst>
          </p:cNvPr>
          <p:cNvPicPr>
            <a:picLocks noChangeAspect="1"/>
          </p:cNvPicPr>
          <p:nvPr/>
        </p:nvPicPr>
        <p:blipFill>
          <a:blip r:embed="rId4"/>
          <a:stretch>
            <a:fillRect/>
          </a:stretch>
        </p:blipFill>
        <p:spPr>
          <a:xfrm>
            <a:off x="149640" y="2485188"/>
            <a:ext cx="6400800" cy="1244600"/>
          </a:xfrm>
          <a:prstGeom prst="rect">
            <a:avLst/>
          </a:prstGeom>
        </p:spPr>
      </p:pic>
      <p:sp>
        <p:nvSpPr>
          <p:cNvPr id="13" name="TextBox 12">
            <a:extLst>
              <a:ext uri="{FF2B5EF4-FFF2-40B4-BE49-F238E27FC236}">
                <a16:creationId xmlns:a16="http://schemas.microsoft.com/office/drawing/2014/main" id="{209DF515-5D2D-18FD-35FF-D06C2406F60C}"/>
              </a:ext>
            </a:extLst>
          </p:cNvPr>
          <p:cNvSpPr txBox="1"/>
          <p:nvPr/>
        </p:nvSpPr>
        <p:spPr>
          <a:xfrm>
            <a:off x="1789042" y="4097189"/>
            <a:ext cx="4065105" cy="2092881"/>
          </a:xfrm>
          <a:prstGeom prst="rect">
            <a:avLst/>
          </a:prstGeom>
          <a:noFill/>
        </p:spPr>
        <p:txBody>
          <a:bodyPr wrap="square" rtlCol="0">
            <a:spAutoFit/>
          </a:bodyPr>
          <a:lstStyle/>
          <a:p>
            <a:r>
              <a:rPr lang="en-US" sz="2800" dirty="0"/>
              <a:t>Typically eta &lt;1</a:t>
            </a:r>
          </a:p>
          <a:p>
            <a:endParaRPr lang="en-US" sz="2800" dirty="0"/>
          </a:p>
          <a:p>
            <a:r>
              <a:rPr lang="en-US" sz="2800" dirty="0"/>
              <a:t>-doesn’t account for class disclosure</a:t>
            </a:r>
          </a:p>
          <a:p>
            <a:endParaRPr lang="en-US" dirty="0"/>
          </a:p>
        </p:txBody>
      </p:sp>
    </p:spTree>
    <p:extLst>
      <p:ext uri="{BB962C8B-B14F-4D97-AF65-F5344CB8AC3E}">
        <p14:creationId xmlns:p14="http://schemas.microsoft.com/office/powerpoint/2010/main" val="1155649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69DE5-2AD4-6CBF-73FC-7C612375D883}"/>
              </a:ext>
            </a:extLst>
          </p:cNvPr>
          <p:cNvSpPr>
            <a:spLocks noGrp="1"/>
          </p:cNvSpPr>
          <p:nvPr>
            <p:ph type="title"/>
          </p:nvPr>
        </p:nvSpPr>
        <p:spPr>
          <a:xfrm>
            <a:off x="838200" y="365125"/>
            <a:ext cx="10409903" cy="1325563"/>
          </a:xfrm>
        </p:spPr>
        <p:txBody>
          <a:bodyPr>
            <a:normAutofit/>
          </a:bodyPr>
          <a:lstStyle/>
          <a:p>
            <a:r>
              <a:rPr lang="en-US" sz="3200"/>
              <a:t>Issue: large gap between  ML-Privacy and SDC theory</a:t>
            </a:r>
          </a:p>
        </p:txBody>
      </p:sp>
      <p:sp>
        <p:nvSpPr>
          <p:cNvPr id="3" name="Content Placeholder 2">
            <a:extLst>
              <a:ext uri="{FF2B5EF4-FFF2-40B4-BE49-F238E27FC236}">
                <a16:creationId xmlns:a16="http://schemas.microsoft.com/office/drawing/2014/main" id="{CDC175A1-A39D-D540-9EEA-445797B608A2}"/>
              </a:ext>
            </a:extLst>
          </p:cNvPr>
          <p:cNvSpPr>
            <a:spLocks noGrp="1"/>
          </p:cNvSpPr>
          <p:nvPr>
            <p:ph idx="1"/>
          </p:nvPr>
        </p:nvSpPr>
        <p:spPr>
          <a:xfrm>
            <a:off x="729050" y="1825625"/>
            <a:ext cx="11108990" cy="4351338"/>
          </a:xfrm>
        </p:spPr>
        <p:txBody>
          <a:bodyPr>
            <a:normAutofit fontScale="92500" lnSpcReduction="10000"/>
          </a:bodyPr>
          <a:lstStyle/>
          <a:p>
            <a:pPr marL="0" indent="0">
              <a:buNone/>
            </a:pPr>
            <a:r>
              <a:rPr lang="en-US" sz="3000"/>
              <a:t>Different Questions:</a:t>
            </a:r>
          </a:p>
          <a:p>
            <a:pPr lvl="1"/>
            <a:r>
              <a:rPr lang="en-US" sz="2600"/>
              <a:t>SDC: </a:t>
            </a:r>
            <a:r>
              <a:rPr lang="en-US" sz="2600">
                <a:solidFill>
                  <a:srgbClr val="00B050"/>
                </a:solidFill>
              </a:rPr>
              <a:t>If I know X is in the sample what else can I infer from this output?</a:t>
            </a:r>
            <a:endParaRPr lang="en-US" sz="2600"/>
          </a:p>
          <a:p>
            <a:pPr lvl="1"/>
            <a:r>
              <a:rPr lang="en-US" sz="2600"/>
              <a:t>Membership Inference: </a:t>
            </a:r>
            <a:r>
              <a:rPr lang="en-US" sz="2600">
                <a:solidFill>
                  <a:schemeClr val="accent1"/>
                </a:solidFill>
              </a:rPr>
              <a:t>Can I predict if X was in the sample?</a:t>
            </a:r>
          </a:p>
          <a:p>
            <a:pPr lvl="1"/>
            <a:r>
              <a:rPr lang="en-US" sz="2600"/>
              <a:t>Attribute Inference:  </a:t>
            </a:r>
            <a:r>
              <a:rPr lang="en-US" sz="2600">
                <a:solidFill>
                  <a:schemeClr val="accent2">
                    <a:lumMod val="75000"/>
                  </a:schemeClr>
                </a:solidFill>
              </a:rPr>
              <a:t>Are my guesses about X better if they were in the sample?</a:t>
            </a:r>
          </a:p>
          <a:p>
            <a:pPr marL="0" indent="0">
              <a:buNone/>
            </a:pPr>
            <a:r>
              <a:rPr lang="en-US" sz="3000"/>
              <a:t>Different Metrics: </a:t>
            </a:r>
          </a:p>
          <a:p>
            <a:pPr lvl="1"/>
            <a:r>
              <a:rPr lang="en-US" sz="2600"/>
              <a:t>SDC: </a:t>
            </a:r>
            <a:r>
              <a:rPr lang="en-US" sz="2600">
                <a:solidFill>
                  <a:schemeClr val="accent6"/>
                </a:solidFill>
              </a:rPr>
              <a:t>Risk to Most Vulnerable Person</a:t>
            </a:r>
          </a:p>
          <a:p>
            <a:pPr lvl="1"/>
            <a:r>
              <a:rPr lang="en-US" sz="2600"/>
              <a:t>ML Privacy research: </a:t>
            </a:r>
            <a:r>
              <a:rPr lang="en-US" sz="2600">
                <a:solidFill>
                  <a:schemeClr val="accent1"/>
                </a:solidFill>
              </a:rPr>
              <a:t>Mean risk to all people</a:t>
            </a:r>
            <a:r>
              <a:rPr lang="en-US" sz="2600"/>
              <a:t> </a:t>
            </a:r>
          </a:p>
          <a:p>
            <a:pPr lvl="1"/>
            <a:r>
              <a:rPr lang="en-US" sz="2600"/>
              <a:t>Differential Privacy: </a:t>
            </a:r>
            <a:r>
              <a:rPr lang="en-US" sz="2600">
                <a:solidFill>
                  <a:schemeClr val="accent2">
                    <a:lumMod val="75000"/>
                  </a:schemeClr>
                </a:solidFill>
              </a:rPr>
              <a:t>risk averaged over {people} x {guesses} </a:t>
            </a:r>
          </a:p>
          <a:p>
            <a:pPr marL="0" indent="0">
              <a:buNone/>
            </a:pPr>
            <a:r>
              <a:rPr lang="en-US" sz="3000"/>
              <a:t>Different Approaches:</a:t>
            </a:r>
          </a:p>
          <a:p>
            <a:pPr lvl="1"/>
            <a:r>
              <a:rPr lang="en-US" sz="2600"/>
              <a:t>SDC: Concept of </a:t>
            </a:r>
            <a:r>
              <a:rPr lang="en-US" sz="2600" i="1">
                <a:solidFill>
                  <a:srgbClr val="00B050"/>
                </a:solidFill>
              </a:rPr>
              <a:t>reasonable</a:t>
            </a:r>
            <a:r>
              <a:rPr lang="en-US" sz="2600"/>
              <a:t> risk based on theory /statistical arguments </a:t>
            </a:r>
          </a:p>
          <a:p>
            <a:pPr lvl="1"/>
            <a:r>
              <a:rPr lang="en-US" sz="2600"/>
              <a:t>ML Privacy:  </a:t>
            </a:r>
            <a:r>
              <a:rPr lang="en-US" sz="2600">
                <a:solidFill>
                  <a:schemeClr val="accent1"/>
                </a:solidFill>
              </a:rPr>
              <a:t>empirical results</a:t>
            </a:r>
            <a:r>
              <a:rPr lang="en-US" sz="2600"/>
              <a:t>: </a:t>
            </a:r>
            <a:r>
              <a:rPr lang="en-US" sz="2600">
                <a:solidFill>
                  <a:srgbClr val="FF0000"/>
                </a:solidFill>
              </a:rPr>
              <a:t>lots</a:t>
            </a:r>
            <a:r>
              <a:rPr lang="en-US" sz="2600"/>
              <a:t> of methodological problems</a:t>
            </a:r>
            <a:r>
              <a:rPr lang="en-US" sz="2600" baseline="30000"/>
              <a:t>1,2,3,4</a:t>
            </a:r>
            <a:r>
              <a:rPr lang="en-US" sz="2600"/>
              <a:t> </a:t>
            </a:r>
          </a:p>
        </p:txBody>
      </p:sp>
    </p:spTree>
    <p:extLst>
      <p:ext uri="{BB962C8B-B14F-4D97-AF65-F5344CB8AC3E}">
        <p14:creationId xmlns:p14="http://schemas.microsoft.com/office/powerpoint/2010/main" val="251878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082951C0-7EAB-4CCC-93EB-C82CEE692C79}"/>
              </a:ext>
            </a:extLst>
          </p:cNvPr>
          <p:cNvSpPr/>
          <p:nvPr/>
        </p:nvSpPr>
        <p:spPr>
          <a:xfrm>
            <a:off x="6656582" y="3412419"/>
            <a:ext cx="2908330" cy="2224810"/>
          </a:xfrm>
          <a:prstGeom prst="rect">
            <a:avLst/>
          </a:prstGeom>
          <a:solidFill>
            <a:schemeClr val="accent1">
              <a:lumMod val="20000"/>
              <a:lumOff val="80000"/>
            </a:schemeClr>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014D63D3-9ADF-4853-AA6B-17E51885639C}"/>
              </a:ext>
            </a:extLst>
          </p:cNvPr>
          <p:cNvSpPr/>
          <p:nvPr/>
        </p:nvSpPr>
        <p:spPr>
          <a:xfrm>
            <a:off x="7272772" y="984738"/>
            <a:ext cx="4809933" cy="2402206"/>
          </a:xfrm>
          <a:prstGeom prst="rect">
            <a:avLst/>
          </a:prstGeom>
          <a:solidFill>
            <a:schemeClr val="accent6">
              <a:lumMod val="20000"/>
              <a:lumOff val="80000"/>
            </a:schemeClr>
          </a:solidFill>
          <a:ln w="381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2EF44307-49C0-4A81-8C69-BF12AA5BC8D9}"/>
              </a:ext>
            </a:extLst>
          </p:cNvPr>
          <p:cNvSpPr/>
          <p:nvPr/>
        </p:nvSpPr>
        <p:spPr>
          <a:xfrm>
            <a:off x="9654729" y="3413991"/>
            <a:ext cx="2475843" cy="2224810"/>
          </a:xfrm>
          <a:prstGeom prst="rect">
            <a:avLst/>
          </a:prstGeom>
          <a:solidFill>
            <a:schemeClr val="accent2">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9321D833-C040-43D1-958F-7337F5EDA8FF}"/>
              </a:ext>
            </a:extLst>
          </p:cNvPr>
          <p:cNvSpPr/>
          <p:nvPr/>
        </p:nvSpPr>
        <p:spPr>
          <a:xfrm>
            <a:off x="9564912" y="6128203"/>
            <a:ext cx="1041853" cy="6830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99CCC34-B5EB-42AD-8C0C-B1672B9D4818}"/>
              </a:ext>
            </a:extLst>
          </p:cNvPr>
          <p:cNvSpPr/>
          <p:nvPr/>
        </p:nvSpPr>
        <p:spPr>
          <a:xfrm>
            <a:off x="7913912" y="6128203"/>
            <a:ext cx="1499053" cy="6830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6C2C886-3694-4C52-ACF5-72ABE3E9DACF}"/>
              </a:ext>
            </a:extLst>
          </p:cNvPr>
          <p:cNvSpPr/>
          <p:nvPr/>
        </p:nvSpPr>
        <p:spPr>
          <a:xfrm>
            <a:off x="6923313" y="6121853"/>
            <a:ext cx="711653" cy="6830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8E5AB6-AF71-4E59-84EF-BB04959BA460}"/>
              </a:ext>
            </a:extLst>
          </p:cNvPr>
          <p:cNvSpPr/>
          <p:nvPr/>
        </p:nvSpPr>
        <p:spPr>
          <a:xfrm>
            <a:off x="5342163" y="6140903"/>
            <a:ext cx="1378403" cy="6449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E96F602-43BB-4EFF-995E-6CC076FFE131}"/>
              </a:ext>
            </a:extLst>
          </p:cNvPr>
          <p:cNvSpPr/>
          <p:nvPr/>
        </p:nvSpPr>
        <p:spPr>
          <a:xfrm>
            <a:off x="4427764" y="6140904"/>
            <a:ext cx="711653" cy="6830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EA96AA5-407E-436C-9ECA-ACA21649260E}"/>
              </a:ext>
            </a:extLst>
          </p:cNvPr>
          <p:cNvSpPr>
            <a:spLocks noGrp="1"/>
          </p:cNvSpPr>
          <p:nvPr>
            <p:ph type="title"/>
          </p:nvPr>
        </p:nvSpPr>
        <p:spPr>
          <a:xfrm>
            <a:off x="646111" y="452718"/>
            <a:ext cx="9404723" cy="884592"/>
          </a:xfrm>
        </p:spPr>
        <p:txBody>
          <a:bodyPr>
            <a:normAutofit/>
          </a:bodyPr>
          <a:lstStyle/>
          <a:p>
            <a:r>
              <a:rPr lang="en-US"/>
              <a:t>GRAIMatter project</a:t>
            </a:r>
            <a:endParaRPr lang="en-GB"/>
          </a:p>
        </p:txBody>
      </p:sp>
      <p:pic>
        <p:nvPicPr>
          <p:cNvPr id="6" name="Content Placeholder 4">
            <a:extLst>
              <a:ext uri="{FF2B5EF4-FFF2-40B4-BE49-F238E27FC236}">
                <a16:creationId xmlns:a16="http://schemas.microsoft.com/office/drawing/2014/main" id="{408D1CA9-8F8D-4F5A-9B57-C653F1188EEF}"/>
              </a:ext>
            </a:extLst>
          </p:cNvPr>
          <p:cNvPicPr>
            <a:picLocks noChangeAspect="1"/>
          </p:cNvPicPr>
          <p:nvPr/>
        </p:nvPicPr>
        <p:blipFill>
          <a:blip r:embed="rId3"/>
          <a:stretch>
            <a:fillRect/>
          </a:stretch>
        </p:blipFill>
        <p:spPr>
          <a:xfrm>
            <a:off x="350888" y="1264937"/>
            <a:ext cx="695509" cy="1027818"/>
          </a:xfrm>
          <a:prstGeom prst="rect">
            <a:avLst/>
          </a:prstGeom>
        </p:spPr>
      </p:pic>
      <p:sp>
        <p:nvSpPr>
          <p:cNvPr id="7" name="TextBox 6">
            <a:extLst>
              <a:ext uri="{FF2B5EF4-FFF2-40B4-BE49-F238E27FC236}">
                <a16:creationId xmlns:a16="http://schemas.microsoft.com/office/drawing/2014/main" id="{4DA87262-68BD-458C-8D65-0A86E045C8BB}"/>
              </a:ext>
            </a:extLst>
          </p:cNvPr>
          <p:cNvSpPr txBox="1"/>
          <p:nvPr/>
        </p:nvSpPr>
        <p:spPr>
          <a:xfrm>
            <a:off x="-7992" y="2365019"/>
            <a:ext cx="1324075" cy="553998"/>
          </a:xfrm>
          <a:prstGeom prst="rect">
            <a:avLst/>
          </a:prstGeom>
          <a:noFill/>
        </p:spPr>
        <p:txBody>
          <a:bodyPr wrap="square" rtlCol="0">
            <a:spAutoFit/>
          </a:bodyPr>
          <a:lstStyle/>
          <a:p>
            <a:pPr algn="ctr"/>
            <a:r>
              <a:rPr lang="en-GB" sz="1000">
                <a:solidFill>
                  <a:schemeClr val="tx2"/>
                </a:solidFill>
              </a:rPr>
              <a:t>Prof Emily Jefferson (PI):</a:t>
            </a:r>
          </a:p>
          <a:p>
            <a:pPr algn="ctr"/>
            <a:r>
              <a:rPr lang="en-GB" sz="1000">
                <a:solidFill>
                  <a:schemeClr val="tx2"/>
                </a:solidFill>
              </a:rPr>
              <a:t>Director of HIC TRE</a:t>
            </a:r>
          </a:p>
        </p:txBody>
      </p:sp>
      <p:pic>
        <p:nvPicPr>
          <p:cNvPr id="8" name="Picture 7">
            <a:extLst>
              <a:ext uri="{FF2B5EF4-FFF2-40B4-BE49-F238E27FC236}">
                <a16:creationId xmlns:a16="http://schemas.microsoft.com/office/drawing/2014/main" id="{81F7860E-099A-4746-9E70-840FB14F35B2}"/>
              </a:ext>
            </a:extLst>
          </p:cNvPr>
          <p:cNvPicPr>
            <a:picLocks noChangeAspect="1"/>
          </p:cNvPicPr>
          <p:nvPr/>
        </p:nvPicPr>
        <p:blipFill rotWithShape="1">
          <a:blip r:embed="rId4"/>
          <a:srcRect l="25137" t="26296" r="21824" b="17807"/>
          <a:stretch/>
        </p:blipFill>
        <p:spPr>
          <a:xfrm>
            <a:off x="9803654" y="3622928"/>
            <a:ext cx="763712" cy="1073144"/>
          </a:xfrm>
          <a:prstGeom prst="rect">
            <a:avLst/>
          </a:prstGeom>
        </p:spPr>
      </p:pic>
      <p:sp>
        <p:nvSpPr>
          <p:cNvPr id="10" name="TextBox 9">
            <a:extLst>
              <a:ext uri="{FF2B5EF4-FFF2-40B4-BE49-F238E27FC236}">
                <a16:creationId xmlns:a16="http://schemas.microsoft.com/office/drawing/2014/main" id="{1A0C4708-9C4C-4CDA-8CE1-74626B5C8CD2}"/>
              </a:ext>
            </a:extLst>
          </p:cNvPr>
          <p:cNvSpPr txBox="1"/>
          <p:nvPr/>
        </p:nvSpPr>
        <p:spPr>
          <a:xfrm>
            <a:off x="10941929" y="4700602"/>
            <a:ext cx="107321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00">
                <a:solidFill>
                  <a:schemeClr val="tx2"/>
                </a:solidFill>
                <a:ea typeface="+mn-lt"/>
                <a:cs typeface="+mn-lt"/>
              </a:rPr>
              <a:t>Jillian Beggs</a:t>
            </a:r>
            <a:endParaRPr lang="en-US" sz="1000">
              <a:solidFill>
                <a:schemeClr val="tx2"/>
              </a:solidFill>
              <a:ea typeface="+mn-lt"/>
              <a:cs typeface="+mn-lt"/>
            </a:endParaRPr>
          </a:p>
          <a:p>
            <a:pPr algn="ctr"/>
            <a:endParaRPr lang="en-GB" sz="1100">
              <a:solidFill>
                <a:schemeClr val="tx2"/>
              </a:solidFill>
              <a:ea typeface="+mn-lt"/>
              <a:cs typeface="+mn-lt"/>
            </a:endParaRPr>
          </a:p>
          <a:p>
            <a:pPr algn="l"/>
            <a:endParaRPr lang="en-US" sz="2000">
              <a:solidFill>
                <a:schemeClr val="tx2"/>
              </a:solidFill>
              <a:cs typeface="Calibri"/>
            </a:endParaRPr>
          </a:p>
        </p:txBody>
      </p:sp>
      <p:pic>
        <p:nvPicPr>
          <p:cNvPr id="11" name="Picture 20">
            <a:extLst>
              <a:ext uri="{FF2B5EF4-FFF2-40B4-BE49-F238E27FC236}">
                <a16:creationId xmlns:a16="http://schemas.microsoft.com/office/drawing/2014/main" id="{E5E81BD4-CAED-4B6D-BD95-B08FB8A653F5}"/>
              </a:ext>
            </a:extLst>
          </p:cNvPr>
          <p:cNvPicPr>
            <a:picLocks noChangeAspect="1"/>
          </p:cNvPicPr>
          <p:nvPr/>
        </p:nvPicPr>
        <p:blipFill>
          <a:blip r:embed="rId5"/>
          <a:stretch>
            <a:fillRect/>
          </a:stretch>
        </p:blipFill>
        <p:spPr>
          <a:xfrm>
            <a:off x="11096089" y="3488846"/>
            <a:ext cx="624803" cy="1178170"/>
          </a:xfrm>
          <a:prstGeom prst="rect">
            <a:avLst/>
          </a:prstGeom>
        </p:spPr>
      </p:pic>
      <p:pic>
        <p:nvPicPr>
          <p:cNvPr id="12" name="Picture 11">
            <a:extLst>
              <a:ext uri="{FF2B5EF4-FFF2-40B4-BE49-F238E27FC236}">
                <a16:creationId xmlns:a16="http://schemas.microsoft.com/office/drawing/2014/main" id="{14AA5DDC-7988-45BB-B91E-1BB5E21738CF}"/>
              </a:ext>
            </a:extLst>
          </p:cNvPr>
          <p:cNvPicPr>
            <a:picLocks noChangeAspect="1"/>
          </p:cNvPicPr>
          <p:nvPr/>
        </p:nvPicPr>
        <p:blipFill rotWithShape="1">
          <a:blip r:embed="rId6"/>
          <a:srcRect l="23890" r="19444"/>
          <a:stretch/>
        </p:blipFill>
        <p:spPr>
          <a:xfrm>
            <a:off x="1501452" y="1363071"/>
            <a:ext cx="751903" cy="884592"/>
          </a:xfrm>
          <a:prstGeom prst="rect">
            <a:avLst/>
          </a:prstGeom>
        </p:spPr>
      </p:pic>
      <p:sp>
        <p:nvSpPr>
          <p:cNvPr id="13" name="TextBox 12">
            <a:extLst>
              <a:ext uri="{FF2B5EF4-FFF2-40B4-BE49-F238E27FC236}">
                <a16:creationId xmlns:a16="http://schemas.microsoft.com/office/drawing/2014/main" id="{087481AC-6425-4B87-9DCA-62D096C43DC1}"/>
              </a:ext>
            </a:extLst>
          </p:cNvPr>
          <p:cNvSpPr txBox="1"/>
          <p:nvPr/>
        </p:nvSpPr>
        <p:spPr>
          <a:xfrm>
            <a:off x="1184469" y="2365019"/>
            <a:ext cx="1507764" cy="553998"/>
          </a:xfrm>
          <a:prstGeom prst="rect">
            <a:avLst/>
          </a:prstGeom>
          <a:noFill/>
        </p:spPr>
        <p:txBody>
          <a:bodyPr wrap="square" rtlCol="0">
            <a:spAutoFit/>
          </a:bodyPr>
          <a:lstStyle/>
          <a:p>
            <a:pPr algn="ctr"/>
            <a:r>
              <a:rPr lang="en-GB" sz="1000">
                <a:solidFill>
                  <a:schemeClr val="tx2"/>
                </a:solidFill>
              </a:rPr>
              <a:t>Prof Felix Ritchie:</a:t>
            </a:r>
          </a:p>
          <a:p>
            <a:pPr algn="ctr"/>
            <a:r>
              <a:rPr lang="en-GB" sz="1000">
                <a:solidFill>
                  <a:schemeClr val="tx2"/>
                </a:solidFill>
              </a:rPr>
              <a:t>5 Safes and </a:t>
            </a:r>
          </a:p>
          <a:p>
            <a:pPr algn="ctr"/>
            <a:r>
              <a:rPr lang="en-GB" sz="1000">
                <a:solidFill>
                  <a:schemeClr val="tx2"/>
                </a:solidFill>
              </a:rPr>
              <a:t>Disclosure Control</a:t>
            </a:r>
          </a:p>
        </p:txBody>
      </p:sp>
      <p:pic>
        <p:nvPicPr>
          <p:cNvPr id="14" name="Picture 13">
            <a:extLst>
              <a:ext uri="{FF2B5EF4-FFF2-40B4-BE49-F238E27FC236}">
                <a16:creationId xmlns:a16="http://schemas.microsoft.com/office/drawing/2014/main" id="{3E0FEB95-C2D2-4C7F-BFA3-0B1950FE63EF}"/>
              </a:ext>
            </a:extLst>
          </p:cNvPr>
          <p:cNvPicPr>
            <a:picLocks noChangeAspect="1"/>
          </p:cNvPicPr>
          <p:nvPr/>
        </p:nvPicPr>
        <p:blipFill>
          <a:blip r:embed="rId7"/>
          <a:stretch>
            <a:fillRect/>
          </a:stretch>
        </p:blipFill>
        <p:spPr>
          <a:xfrm>
            <a:off x="2646626" y="1334445"/>
            <a:ext cx="825858" cy="962439"/>
          </a:xfrm>
          <a:prstGeom prst="rect">
            <a:avLst/>
          </a:prstGeom>
        </p:spPr>
      </p:pic>
      <p:sp>
        <p:nvSpPr>
          <p:cNvPr id="15" name="TextBox 14">
            <a:extLst>
              <a:ext uri="{FF2B5EF4-FFF2-40B4-BE49-F238E27FC236}">
                <a16:creationId xmlns:a16="http://schemas.microsoft.com/office/drawing/2014/main" id="{7E5D1E02-95E0-47C1-8E88-BAA6682C36FC}"/>
              </a:ext>
            </a:extLst>
          </p:cNvPr>
          <p:cNvSpPr txBox="1"/>
          <p:nvPr/>
        </p:nvSpPr>
        <p:spPr>
          <a:xfrm>
            <a:off x="2239354" y="2365019"/>
            <a:ext cx="1657822" cy="400110"/>
          </a:xfrm>
          <a:prstGeom prst="rect">
            <a:avLst/>
          </a:prstGeom>
          <a:noFill/>
        </p:spPr>
        <p:txBody>
          <a:bodyPr wrap="square" rtlCol="0">
            <a:spAutoFit/>
          </a:bodyPr>
          <a:lstStyle/>
          <a:p>
            <a:pPr algn="ctr"/>
            <a:r>
              <a:rPr lang="en-GB" sz="1000">
                <a:solidFill>
                  <a:schemeClr val="tx2"/>
                </a:solidFill>
              </a:rPr>
              <a:t>Prof Jim Smith:</a:t>
            </a:r>
          </a:p>
          <a:p>
            <a:pPr algn="ctr"/>
            <a:r>
              <a:rPr lang="en-GB" sz="1000">
                <a:solidFill>
                  <a:schemeClr val="tx2"/>
                </a:solidFill>
              </a:rPr>
              <a:t>AI Models</a:t>
            </a:r>
          </a:p>
        </p:txBody>
      </p:sp>
      <p:sp>
        <p:nvSpPr>
          <p:cNvPr id="17" name="TextBox 16">
            <a:extLst>
              <a:ext uri="{FF2B5EF4-FFF2-40B4-BE49-F238E27FC236}">
                <a16:creationId xmlns:a16="http://schemas.microsoft.com/office/drawing/2014/main" id="{68DEA312-B071-4CA1-8428-518ECA4EEC51}"/>
              </a:ext>
            </a:extLst>
          </p:cNvPr>
          <p:cNvSpPr txBox="1"/>
          <p:nvPr/>
        </p:nvSpPr>
        <p:spPr>
          <a:xfrm>
            <a:off x="5872340" y="2375316"/>
            <a:ext cx="1660244" cy="553998"/>
          </a:xfrm>
          <a:prstGeom prst="rect">
            <a:avLst/>
          </a:prstGeom>
          <a:noFill/>
        </p:spPr>
        <p:txBody>
          <a:bodyPr wrap="square">
            <a:spAutoFit/>
          </a:bodyPr>
          <a:lstStyle/>
          <a:p>
            <a:pPr algn="ctr"/>
            <a:r>
              <a:rPr lang="en-GB" sz="1000">
                <a:solidFill>
                  <a:schemeClr val="tx2"/>
                </a:solidFill>
              </a:rPr>
              <a:t>Dr James Liley:</a:t>
            </a:r>
          </a:p>
          <a:p>
            <a:pPr algn="ctr"/>
            <a:r>
              <a:rPr lang="en-GB" sz="1000">
                <a:solidFill>
                  <a:schemeClr val="tx2"/>
                </a:solidFill>
              </a:rPr>
              <a:t>Assistant Professor </a:t>
            </a:r>
          </a:p>
          <a:p>
            <a:pPr algn="ctr"/>
            <a:r>
              <a:rPr lang="en-GB" sz="1000">
                <a:solidFill>
                  <a:schemeClr val="tx2"/>
                </a:solidFill>
              </a:rPr>
              <a:t>in biostatistics </a:t>
            </a:r>
          </a:p>
        </p:txBody>
      </p:sp>
      <p:pic>
        <p:nvPicPr>
          <p:cNvPr id="18" name="Picture 17">
            <a:extLst>
              <a:ext uri="{FF2B5EF4-FFF2-40B4-BE49-F238E27FC236}">
                <a16:creationId xmlns:a16="http://schemas.microsoft.com/office/drawing/2014/main" id="{D7D36B8F-1355-4A9A-85BA-F868227B8A88}"/>
              </a:ext>
            </a:extLst>
          </p:cNvPr>
          <p:cNvPicPr>
            <a:picLocks noChangeAspect="1"/>
          </p:cNvPicPr>
          <p:nvPr/>
        </p:nvPicPr>
        <p:blipFill>
          <a:blip r:embed="rId8"/>
          <a:stretch>
            <a:fillRect/>
          </a:stretch>
        </p:blipFill>
        <p:spPr>
          <a:xfrm>
            <a:off x="1336145" y="6183223"/>
            <a:ext cx="1128810" cy="560855"/>
          </a:xfrm>
          <a:prstGeom prst="rect">
            <a:avLst/>
          </a:prstGeom>
        </p:spPr>
      </p:pic>
      <p:pic>
        <p:nvPicPr>
          <p:cNvPr id="19" name="Picture 18">
            <a:extLst>
              <a:ext uri="{FF2B5EF4-FFF2-40B4-BE49-F238E27FC236}">
                <a16:creationId xmlns:a16="http://schemas.microsoft.com/office/drawing/2014/main" id="{FB84C5E2-F299-40F1-AD36-AF82B1906412}"/>
              </a:ext>
            </a:extLst>
          </p:cNvPr>
          <p:cNvPicPr>
            <a:picLocks noChangeAspect="1"/>
          </p:cNvPicPr>
          <p:nvPr/>
        </p:nvPicPr>
        <p:blipFill rotWithShape="1">
          <a:blip r:embed="rId9"/>
          <a:srcRect l="27143" t="28064" r="24825" b="32872"/>
          <a:stretch/>
        </p:blipFill>
        <p:spPr>
          <a:xfrm>
            <a:off x="2834139" y="6185333"/>
            <a:ext cx="1278293" cy="546638"/>
          </a:xfrm>
          <a:prstGeom prst="rect">
            <a:avLst/>
          </a:prstGeom>
        </p:spPr>
      </p:pic>
      <p:pic>
        <p:nvPicPr>
          <p:cNvPr id="21" name="Picture 20">
            <a:extLst>
              <a:ext uri="{FF2B5EF4-FFF2-40B4-BE49-F238E27FC236}">
                <a16:creationId xmlns:a16="http://schemas.microsoft.com/office/drawing/2014/main" id="{658908D4-C51C-4A10-845E-1B02F7595842}"/>
              </a:ext>
            </a:extLst>
          </p:cNvPr>
          <p:cNvPicPr>
            <a:picLocks noChangeAspect="1"/>
          </p:cNvPicPr>
          <p:nvPr/>
        </p:nvPicPr>
        <p:blipFill>
          <a:blip r:embed="rId10"/>
          <a:stretch>
            <a:fillRect/>
          </a:stretch>
        </p:blipFill>
        <p:spPr>
          <a:xfrm>
            <a:off x="8075649" y="6268955"/>
            <a:ext cx="1231312" cy="435862"/>
          </a:xfrm>
          <a:prstGeom prst="rect">
            <a:avLst/>
          </a:prstGeom>
        </p:spPr>
      </p:pic>
      <p:pic>
        <p:nvPicPr>
          <p:cNvPr id="22" name="Picture 21">
            <a:extLst>
              <a:ext uri="{FF2B5EF4-FFF2-40B4-BE49-F238E27FC236}">
                <a16:creationId xmlns:a16="http://schemas.microsoft.com/office/drawing/2014/main" id="{A8B22C9D-AC19-4C87-B3B3-D7A1E468D44F}"/>
              </a:ext>
            </a:extLst>
          </p:cNvPr>
          <p:cNvPicPr>
            <a:picLocks noChangeAspect="1"/>
          </p:cNvPicPr>
          <p:nvPr/>
        </p:nvPicPr>
        <p:blipFill>
          <a:blip r:embed="rId11">
            <a:duotone>
              <a:prstClr val="black"/>
              <a:srgbClr val="475DA7">
                <a:tint val="45000"/>
                <a:satMod val="400000"/>
              </a:srgbClr>
            </a:duotone>
            <a:extLst>
              <a:ext uri="{28A0092B-C50C-407E-A947-70E740481C1C}">
                <a14:useLocalDpi xmlns:a14="http://schemas.microsoft.com/office/drawing/2010/main" val="0"/>
              </a:ext>
            </a:extLst>
          </a:blip>
          <a:stretch>
            <a:fillRect/>
          </a:stretch>
        </p:blipFill>
        <p:spPr>
          <a:xfrm>
            <a:off x="9613933" y="6307292"/>
            <a:ext cx="937302" cy="356924"/>
          </a:xfrm>
          <a:prstGeom prst="rect">
            <a:avLst/>
          </a:prstGeom>
        </p:spPr>
      </p:pic>
      <p:pic>
        <p:nvPicPr>
          <p:cNvPr id="24" name="Picture 23">
            <a:extLst>
              <a:ext uri="{FF2B5EF4-FFF2-40B4-BE49-F238E27FC236}">
                <a16:creationId xmlns:a16="http://schemas.microsoft.com/office/drawing/2014/main" id="{4F517F99-617B-4053-AE17-627966145371}"/>
              </a:ext>
            </a:extLst>
          </p:cNvPr>
          <p:cNvPicPr>
            <a:picLocks noChangeAspect="1"/>
          </p:cNvPicPr>
          <p:nvPr/>
        </p:nvPicPr>
        <p:blipFill>
          <a:blip r:embed="rId12"/>
          <a:stretch>
            <a:fillRect/>
          </a:stretch>
        </p:blipFill>
        <p:spPr>
          <a:xfrm>
            <a:off x="4481616" y="6194371"/>
            <a:ext cx="565818" cy="562197"/>
          </a:xfrm>
          <a:prstGeom prst="rect">
            <a:avLst/>
          </a:prstGeom>
        </p:spPr>
      </p:pic>
      <p:pic>
        <p:nvPicPr>
          <p:cNvPr id="25" name="Picture 24">
            <a:extLst>
              <a:ext uri="{FF2B5EF4-FFF2-40B4-BE49-F238E27FC236}">
                <a16:creationId xmlns:a16="http://schemas.microsoft.com/office/drawing/2014/main" id="{7340B4B5-2D81-47F3-B2D8-2CB71A2D9A92}"/>
              </a:ext>
            </a:extLst>
          </p:cNvPr>
          <p:cNvPicPr>
            <a:picLocks noChangeAspect="1"/>
          </p:cNvPicPr>
          <p:nvPr/>
        </p:nvPicPr>
        <p:blipFill>
          <a:blip r:embed="rId13"/>
          <a:stretch>
            <a:fillRect/>
          </a:stretch>
        </p:blipFill>
        <p:spPr>
          <a:xfrm>
            <a:off x="5398163" y="6200383"/>
            <a:ext cx="1231312" cy="529248"/>
          </a:xfrm>
          <a:prstGeom prst="rect">
            <a:avLst/>
          </a:prstGeom>
        </p:spPr>
      </p:pic>
      <p:pic>
        <p:nvPicPr>
          <p:cNvPr id="26" name="Picture 25">
            <a:extLst>
              <a:ext uri="{FF2B5EF4-FFF2-40B4-BE49-F238E27FC236}">
                <a16:creationId xmlns:a16="http://schemas.microsoft.com/office/drawing/2014/main" id="{C287B1F6-FD4E-4A40-AC9C-E0FEC2286597}"/>
              </a:ext>
            </a:extLst>
          </p:cNvPr>
          <p:cNvPicPr>
            <a:picLocks noChangeAspect="1"/>
          </p:cNvPicPr>
          <p:nvPr/>
        </p:nvPicPr>
        <p:blipFill rotWithShape="1">
          <a:blip r:embed="rId14"/>
          <a:srcRect l="30144" t="7002" r="27985" b="6830"/>
          <a:stretch/>
        </p:blipFill>
        <p:spPr>
          <a:xfrm>
            <a:off x="7030176" y="6211184"/>
            <a:ext cx="500210" cy="541272"/>
          </a:xfrm>
          <a:prstGeom prst="rect">
            <a:avLst/>
          </a:prstGeom>
        </p:spPr>
      </p:pic>
      <p:sp>
        <p:nvSpPr>
          <p:cNvPr id="27" name="TextBox 26">
            <a:extLst>
              <a:ext uri="{FF2B5EF4-FFF2-40B4-BE49-F238E27FC236}">
                <a16:creationId xmlns:a16="http://schemas.microsoft.com/office/drawing/2014/main" id="{5AD1D83A-0B9A-43BD-AC82-3C19CAFE5473}"/>
              </a:ext>
            </a:extLst>
          </p:cNvPr>
          <p:cNvSpPr txBox="1"/>
          <p:nvPr/>
        </p:nvSpPr>
        <p:spPr>
          <a:xfrm>
            <a:off x="7178607" y="2354721"/>
            <a:ext cx="1486910" cy="1015663"/>
          </a:xfrm>
          <a:prstGeom prst="rect">
            <a:avLst/>
          </a:prstGeom>
          <a:noFill/>
        </p:spPr>
        <p:txBody>
          <a:bodyPr wrap="square" rtlCol="0">
            <a:spAutoFit/>
          </a:bodyPr>
          <a:lstStyle/>
          <a:p>
            <a:pPr algn="ctr"/>
            <a:r>
              <a:rPr lang="en-GB" sz="1000">
                <a:solidFill>
                  <a:schemeClr val="tx2"/>
                </a:solidFill>
              </a:rPr>
              <a:t>Prof Angela Daly: </a:t>
            </a:r>
          </a:p>
          <a:p>
            <a:pPr algn="ctr"/>
            <a:r>
              <a:rPr lang="en-GB" sz="1000">
                <a:solidFill>
                  <a:schemeClr val="tx2"/>
                </a:solidFill>
              </a:rPr>
              <a:t>R</a:t>
            </a:r>
            <a:r>
              <a:rPr lang="en-US" sz="1000">
                <a:solidFill>
                  <a:schemeClr val="tx2"/>
                </a:solidFill>
              </a:rPr>
              <a:t>egulation and </a:t>
            </a:r>
          </a:p>
          <a:p>
            <a:pPr algn="ctr"/>
            <a:r>
              <a:rPr lang="en-US" sz="1000">
                <a:solidFill>
                  <a:schemeClr val="tx2"/>
                </a:solidFill>
              </a:rPr>
              <a:t>governance of digital technologies, data </a:t>
            </a:r>
          </a:p>
          <a:p>
            <a:pPr algn="ctr"/>
            <a:r>
              <a:rPr lang="en-US" sz="1000">
                <a:solidFill>
                  <a:schemeClr val="tx2"/>
                </a:solidFill>
              </a:rPr>
              <a:t>protection, AI ethics </a:t>
            </a:r>
            <a:endParaRPr lang="en-GB" sz="1000">
              <a:solidFill>
                <a:schemeClr val="tx2"/>
              </a:solidFill>
            </a:endParaRPr>
          </a:p>
        </p:txBody>
      </p:sp>
      <p:pic>
        <p:nvPicPr>
          <p:cNvPr id="3" name="Picture 2">
            <a:extLst>
              <a:ext uri="{FF2B5EF4-FFF2-40B4-BE49-F238E27FC236}">
                <a16:creationId xmlns:a16="http://schemas.microsoft.com/office/drawing/2014/main" id="{F540541E-00EF-4DA2-9AD9-470229602BDF}"/>
              </a:ext>
            </a:extLst>
          </p:cNvPr>
          <p:cNvPicPr>
            <a:picLocks noChangeAspect="1"/>
          </p:cNvPicPr>
          <p:nvPr/>
        </p:nvPicPr>
        <p:blipFill>
          <a:blip r:embed="rId15"/>
          <a:stretch>
            <a:fillRect/>
          </a:stretch>
        </p:blipFill>
        <p:spPr>
          <a:xfrm>
            <a:off x="7045980" y="3551251"/>
            <a:ext cx="763712" cy="1108310"/>
          </a:xfrm>
          <a:prstGeom prst="rect">
            <a:avLst/>
          </a:prstGeom>
        </p:spPr>
      </p:pic>
      <p:sp>
        <p:nvSpPr>
          <p:cNvPr id="5" name="Rectangle 4">
            <a:extLst>
              <a:ext uri="{FF2B5EF4-FFF2-40B4-BE49-F238E27FC236}">
                <a16:creationId xmlns:a16="http://schemas.microsoft.com/office/drawing/2014/main" id="{CE2685C8-CB1E-4AFC-9658-B0D886BCF3A3}"/>
              </a:ext>
            </a:extLst>
          </p:cNvPr>
          <p:cNvSpPr/>
          <p:nvPr/>
        </p:nvSpPr>
        <p:spPr>
          <a:xfrm>
            <a:off x="6444385" y="4580724"/>
            <a:ext cx="1654391" cy="538609"/>
          </a:xfrm>
          <a:prstGeom prst="rect">
            <a:avLst/>
          </a:prstGeom>
        </p:spPr>
        <p:txBody>
          <a:bodyPr wrap="square">
            <a:spAutoFit/>
          </a:bodyPr>
          <a:lstStyle/>
          <a:p>
            <a:pPr algn="ctr"/>
            <a:r>
              <a:rPr lang="en-GB" sz="1100">
                <a:solidFill>
                  <a:schemeClr val="tx2"/>
                </a:solidFill>
              </a:rPr>
              <a:t>Professor</a:t>
            </a:r>
            <a:r>
              <a:rPr lang="en-GB">
                <a:solidFill>
                  <a:schemeClr val="tx2"/>
                </a:solidFill>
              </a:rPr>
              <a:t> </a:t>
            </a:r>
            <a:r>
              <a:rPr lang="en-GB" sz="1100">
                <a:solidFill>
                  <a:schemeClr val="tx2"/>
                </a:solidFill>
              </a:rPr>
              <a:t>Josep </a:t>
            </a:r>
          </a:p>
          <a:p>
            <a:pPr algn="ctr"/>
            <a:r>
              <a:rPr lang="en-GB" sz="1100">
                <a:solidFill>
                  <a:schemeClr val="tx2"/>
                </a:solidFill>
              </a:rPr>
              <a:t>Domingo-Ferrer</a:t>
            </a:r>
          </a:p>
        </p:txBody>
      </p:sp>
      <p:sp>
        <p:nvSpPr>
          <p:cNvPr id="16" name="Rectangle 15">
            <a:extLst>
              <a:ext uri="{FF2B5EF4-FFF2-40B4-BE49-F238E27FC236}">
                <a16:creationId xmlns:a16="http://schemas.microsoft.com/office/drawing/2014/main" id="{F9185117-7A20-47EF-8000-70F318EC802B}"/>
              </a:ext>
            </a:extLst>
          </p:cNvPr>
          <p:cNvSpPr/>
          <p:nvPr/>
        </p:nvSpPr>
        <p:spPr>
          <a:xfrm>
            <a:off x="9532001" y="2403807"/>
            <a:ext cx="1666534" cy="861774"/>
          </a:xfrm>
          <a:prstGeom prst="rect">
            <a:avLst/>
          </a:prstGeom>
        </p:spPr>
        <p:txBody>
          <a:bodyPr wrap="square">
            <a:spAutoFit/>
          </a:bodyPr>
          <a:lstStyle/>
          <a:p>
            <a:pPr algn="ctr"/>
            <a:r>
              <a:rPr lang="en-GB" sz="1000">
                <a:solidFill>
                  <a:schemeClr val="tx2"/>
                </a:solidFill>
                <a:ea typeface="+mn-lt"/>
                <a:cs typeface="+mn-lt"/>
              </a:rPr>
              <a:t>Maeve Malone: </a:t>
            </a:r>
          </a:p>
          <a:p>
            <a:pPr algn="ctr"/>
            <a:r>
              <a:rPr lang="en-US" sz="1000">
                <a:solidFill>
                  <a:schemeClr val="tx2"/>
                </a:solidFill>
                <a:ea typeface="+mn-lt"/>
                <a:cs typeface="+mn-lt"/>
              </a:rPr>
              <a:t>Lecturer in Intellectual Property law and Healthcare Law and Ethics </a:t>
            </a:r>
            <a:r>
              <a:rPr lang="en-GB" sz="1000">
                <a:solidFill>
                  <a:schemeClr val="tx2"/>
                </a:solidFill>
                <a:ea typeface="+mn-lt"/>
                <a:cs typeface="+mn-lt"/>
              </a:rPr>
              <a:t> </a:t>
            </a:r>
          </a:p>
        </p:txBody>
      </p:sp>
      <p:pic>
        <p:nvPicPr>
          <p:cNvPr id="20" name="Picture 19">
            <a:extLst>
              <a:ext uri="{FF2B5EF4-FFF2-40B4-BE49-F238E27FC236}">
                <a16:creationId xmlns:a16="http://schemas.microsoft.com/office/drawing/2014/main" id="{47E17187-F452-41D9-A474-ECB63B54D1DE}"/>
              </a:ext>
            </a:extLst>
          </p:cNvPr>
          <p:cNvPicPr>
            <a:picLocks noChangeAspect="1"/>
          </p:cNvPicPr>
          <p:nvPr/>
        </p:nvPicPr>
        <p:blipFill>
          <a:blip r:embed="rId16"/>
          <a:stretch>
            <a:fillRect/>
          </a:stretch>
        </p:blipFill>
        <p:spPr>
          <a:xfrm>
            <a:off x="9912758" y="1382707"/>
            <a:ext cx="753796" cy="871066"/>
          </a:xfrm>
          <a:prstGeom prst="rect">
            <a:avLst/>
          </a:prstGeom>
        </p:spPr>
      </p:pic>
      <p:sp>
        <p:nvSpPr>
          <p:cNvPr id="23" name="Rectangle 22">
            <a:extLst>
              <a:ext uri="{FF2B5EF4-FFF2-40B4-BE49-F238E27FC236}">
                <a16:creationId xmlns:a16="http://schemas.microsoft.com/office/drawing/2014/main" id="{CADA138D-A09C-439D-9127-F96DF3EBE3B6}"/>
              </a:ext>
            </a:extLst>
          </p:cNvPr>
          <p:cNvSpPr/>
          <p:nvPr/>
        </p:nvSpPr>
        <p:spPr>
          <a:xfrm>
            <a:off x="4728623" y="2344424"/>
            <a:ext cx="1499387" cy="723275"/>
          </a:xfrm>
          <a:prstGeom prst="rect">
            <a:avLst/>
          </a:prstGeom>
        </p:spPr>
        <p:txBody>
          <a:bodyPr wrap="square">
            <a:spAutoFit/>
          </a:bodyPr>
          <a:lstStyle/>
          <a:p>
            <a:pPr algn="ctr"/>
            <a:r>
              <a:rPr lang="en-GB" sz="1000">
                <a:solidFill>
                  <a:schemeClr val="tx2"/>
                </a:solidFill>
              </a:rPr>
              <a:t>Dr Simon Rogers:</a:t>
            </a:r>
          </a:p>
          <a:p>
            <a:pPr algn="ctr"/>
            <a:r>
              <a:rPr lang="en-GB" sz="1000">
                <a:solidFill>
                  <a:schemeClr val="tx2"/>
                </a:solidFill>
              </a:rPr>
              <a:t>Principal Engineer - </a:t>
            </a:r>
          </a:p>
          <a:p>
            <a:pPr algn="ctr"/>
            <a:r>
              <a:rPr lang="en-GB" sz="1000">
                <a:solidFill>
                  <a:schemeClr val="tx2"/>
                </a:solidFill>
              </a:rPr>
              <a:t>AI Models</a:t>
            </a:r>
          </a:p>
          <a:p>
            <a:pPr algn="ctr"/>
            <a:r>
              <a:rPr lang="en-GB" sz="1100">
                <a:solidFill>
                  <a:schemeClr val="tx2"/>
                </a:solidFill>
              </a:rPr>
              <a:t> </a:t>
            </a:r>
          </a:p>
        </p:txBody>
      </p:sp>
      <p:pic>
        <p:nvPicPr>
          <p:cNvPr id="28" name="Picture 27">
            <a:extLst>
              <a:ext uri="{FF2B5EF4-FFF2-40B4-BE49-F238E27FC236}">
                <a16:creationId xmlns:a16="http://schemas.microsoft.com/office/drawing/2014/main" id="{D6DB8BB0-313A-4D5B-8BCB-EF6DBA63AEB8}"/>
              </a:ext>
            </a:extLst>
          </p:cNvPr>
          <p:cNvPicPr>
            <a:picLocks noChangeAspect="1"/>
          </p:cNvPicPr>
          <p:nvPr/>
        </p:nvPicPr>
        <p:blipFill>
          <a:blip r:embed="rId17"/>
          <a:stretch>
            <a:fillRect/>
          </a:stretch>
        </p:blipFill>
        <p:spPr>
          <a:xfrm>
            <a:off x="5022203" y="1363512"/>
            <a:ext cx="870114" cy="900765"/>
          </a:xfrm>
          <a:prstGeom prst="rect">
            <a:avLst/>
          </a:prstGeom>
        </p:spPr>
      </p:pic>
      <p:sp>
        <p:nvSpPr>
          <p:cNvPr id="29" name="Rectangle 28">
            <a:extLst>
              <a:ext uri="{FF2B5EF4-FFF2-40B4-BE49-F238E27FC236}">
                <a16:creationId xmlns:a16="http://schemas.microsoft.com/office/drawing/2014/main" id="{B4329ABF-70E6-4010-8C53-AC79FEE08082}"/>
              </a:ext>
            </a:extLst>
          </p:cNvPr>
          <p:cNvSpPr/>
          <p:nvPr/>
        </p:nvSpPr>
        <p:spPr>
          <a:xfrm>
            <a:off x="8466880" y="2395911"/>
            <a:ext cx="1356462" cy="707886"/>
          </a:xfrm>
          <a:prstGeom prst="rect">
            <a:avLst/>
          </a:prstGeom>
        </p:spPr>
        <p:txBody>
          <a:bodyPr wrap="square">
            <a:spAutoFit/>
          </a:bodyPr>
          <a:lstStyle/>
          <a:p>
            <a:pPr algn="ctr"/>
            <a:r>
              <a:rPr lang="en-GB" sz="1000">
                <a:solidFill>
                  <a:schemeClr val="tx2"/>
                </a:solidFill>
              </a:rPr>
              <a:t>Dr Francesco Tava:</a:t>
            </a:r>
          </a:p>
          <a:p>
            <a:pPr algn="ctr"/>
            <a:r>
              <a:rPr lang="en-GB" sz="1000">
                <a:solidFill>
                  <a:schemeClr val="tx2"/>
                </a:solidFill>
              </a:rPr>
              <a:t>Applied ethics, privacy and trust</a:t>
            </a:r>
          </a:p>
        </p:txBody>
      </p:sp>
      <p:pic>
        <p:nvPicPr>
          <p:cNvPr id="30" name="Picture 29">
            <a:extLst>
              <a:ext uri="{FF2B5EF4-FFF2-40B4-BE49-F238E27FC236}">
                <a16:creationId xmlns:a16="http://schemas.microsoft.com/office/drawing/2014/main" id="{BC4CC6A7-1A6A-4EB8-8E03-763FBF1B4F95}"/>
              </a:ext>
            </a:extLst>
          </p:cNvPr>
          <p:cNvPicPr>
            <a:picLocks noChangeAspect="1"/>
          </p:cNvPicPr>
          <p:nvPr/>
        </p:nvPicPr>
        <p:blipFill>
          <a:blip r:embed="rId18"/>
          <a:stretch>
            <a:fillRect/>
          </a:stretch>
        </p:blipFill>
        <p:spPr>
          <a:xfrm>
            <a:off x="8775325" y="1333709"/>
            <a:ext cx="751903" cy="941047"/>
          </a:xfrm>
          <a:prstGeom prst="rect">
            <a:avLst/>
          </a:prstGeom>
        </p:spPr>
      </p:pic>
      <p:sp>
        <p:nvSpPr>
          <p:cNvPr id="31" name="Rectangle 30">
            <a:extLst>
              <a:ext uri="{FF2B5EF4-FFF2-40B4-BE49-F238E27FC236}">
                <a16:creationId xmlns:a16="http://schemas.microsoft.com/office/drawing/2014/main" id="{22529993-29F0-4B4B-BB69-C8D5C9D2EE02}"/>
              </a:ext>
            </a:extLst>
          </p:cNvPr>
          <p:cNvSpPr/>
          <p:nvPr/>
        </p:nvSpPr>
        <p:spPr>
          <a:xfrm>
            <a:off x="3441592" y="2365019"/>
            <a:ext cx="1540966" cy="400110"/>
          </a:xfrm>
          <a:prstGeom prst="rect">
            <a:avLst/>
          </a:prstGeom>
        </p:spPr>
        <p:txBody>
          <a:bodyPr wrap="square">
            <a:spAutoFit/>
          </a:bodyPr>
          <a:lstStyle/>
          <a:p>
            <a:pPr algn="ctr"/>
            <a:r>
              <a:rPr lang="en-GB" sz="1000">
                <a:solidFill>
                  <a:schemeClr val="tx2"/>
                </a:solidFill>
              </a:rPr>
              <a:t>Dr Christian Cole:</a:t>
            </a:r>
          </a:p>
          <a:p>
            <a:pPr algn="ctr"/>
            <a:r>
              <a:rPr lang="en-GB" sz="1000">
                <a:solidFill>
                  <a:schemeClr val="tx2"/>
                </a:solidFill>
              </a:rPr>
              <a:t>Senior  Lecturer</a:t>
            </a:r>
          </a:p>
        </p:txBody>
      </p:sp>
      <p:pic>
        <p:nvPicPr>
          <p:cNvPr id="32" name="Picture 31">
            <a:extLst>
              <a:ext uri="{FF2B5EF4-FFF2-40B4-BE49-F238E27FC236}">
                <a16:creationId xmlns:a16="http://schemas.microsoft.com/office/drawing/2014/main" id="{3E051422-785B-49A2-8532-56A8B98C3719}"/>
              </a:ext>
            </a:extLst>
          </p:cNvPr>
          <p:cNvPicPr>
            <a:picLocks noChangeAspect="1"/>
          </p:cNvPicPr>
          <p:nvPr/>
        </p:nvPicPr>
        <p:blipFill>
          <a:blip r:embed="rId19"/>
          <a:stretch>
            <a:fillRect/>
          </a:stretch>
        </p:blipFill>
        <p:spPr>
          <a:xfrm>
            <a:off x="3881335" y="1336502"/>
            <a:ext cx="737300" cy="937730"/>
          </a:xfrm>
          <a:prstGeom prst="rect">
            <a:avLst/>
          </a:prstGeom>
        </p:spPr>
      </p:pic>
      <p:sp>
        <p:nvSpPr>
          <p:cNvPr id="33" name="Rectangle 32">
            <a:extLst>
              <a:ext uri="{FF2B5EF4-FFF2-40B4-BE49-F238E27FC236}">
                <a16:creationId xmlns:a16="http://schemas.microsoft.com/office/drawing/2014/main" id="{59444501-3BAD-49FA-87E8-B2C5CCED281B}"/>
              </a:ext>
            </a:extLst>
          </p:cNvPr>
          <p:cNvSpPr/>
          <p:nvPr/>
        </p:nvSpPr>
        <p:spPr>
          <a:xfrm>
            <a:off x="1329640" y="4638475"/>
            <a:ext cx="1499057" cy="400110"/>
          </a:xfrm>
          <a:prstGeom prst="rect">
            <a:avLst/>
          </a:prstGeom>
        </p:spPr>
        <p:txBody>
          <a:bodyPr wrap="square">
            <a:spAutoFit/>
          </a:bodyPr>
          <a:lstStyle/>
          <a:p>
            <a:pPr algn="ctr"/>
            <a:r>
              <a:rPr lang="en-GB" sz="1000">
                <a:solidFill>
                  <a:schemeClr val="tx2"/>
                </a:solidFill>
              </a:rPr>
              <a:t>Dr Esma Mansouri-Benssassi</a:t>
            </a:r>
          </a:p>
        </p:txBody>
      </p:sp>
      <p:pic>
        <p:nvPicPr>
          <p:cNvPr id="34" name="Picture 33">
            <a:extLst>
              <a:ext uri="{FF2B5EF4-FFF2-40B4-BE49-F238E27FC236}">
                <a16:creationId xmlns:a16="http://schemas.microsoft.com/office/drawing/2014/main" id="{3981F534-0715-476C-B828-42F92B2CFAE5}"/>
              </a:ext>
            </a:extLst>
          </p:cNvPr>
          <p:cNvPicPr>
            <a:picLocks noChangeAspect="1"/>
          </p:cNvPicPr>
          <p:nvPr/>
        </p:nvPicPr>
        <p:blipFill rotWithShape="1">
          <a:blip r:embed="rId20"/>
          <a:srcRect l="8817" r="14366"/>
          <a:stretch/>
        </p:blipFill>
        <p:spPr>
          <a:xfrm>
            <a:off x="1756047" y="3572516"/>
            <a:ext cx="719297" cy="965603"/>
          </a:xfrm>
          <a:prstGeom prst="rect">
            <a:avLst/>
          </a:prstGeom>
        </p:spPr>
      </p:pic>
      <p:pic>
        <p:nvPicPr>
          <p:cNvPr id="38" name="Picture 37">
            <a:extLst>
              <a:ext uri="{FF2B5EF4-FFF2-40B4-BE49-F238E27FC236}">
                <a16:creationId xmlns:a16="http://schemas.microsoft.com/office/drawing/2014/main" id="{501EBB0A-3BF1-4D15-AC1E-282FDED1D983}"/>
              </a:ext>
            </a:extLst>
          </p:cNvPr>
          <p:cNvPicPr>
            <a:picLocks noChangeAspect="1"/>
          </p:cNvPicPr>
          <p:nvPr/>
        </p:nvPicPr>
        <p:blipFill>
          <a:blip r:embed="rId21"/>
          <a:stretch>
            <a:fillRect/>
          </a:stretch>
        </p:blipFill>
        <p:spPr>
          <a:xfrm>
            <a:off x="6306181" y="1356402"/>
            <a:ext cx="751903" cy="900765"/>
          </a:xfrm>
          <a:prstGeom prst="rect">
            <a:avLst/>
          </a:prstGeom>
        </p:spPr>
      </p:pic>
      <p:sp>
        <p:nvSpPr>
          <p:cNvPr id="45" name="TextBox 44">
            <a:extLst>
              <a:ext uri="{FF2B5EF4-FFF2-40B4-BE49-F238E27FC236}">
                <a16:creationId xmlns:a16="http://schemas.microsoft.com/office/drawing/2014/main" id="{290D0346-D969-43BD-87EF-64B1A06491CA}"/>
              </a:ext>
            </a:extLst>
          </p:cNvPr>
          <p:cNvSpPr txBox="1"/>
          <p:nvPr/>
        </p:nvSpPr>
        <p:spPr>
          <a:xfrm>
            <a:off x="6506980" y="5192430"/>
            <a:ext cx="2888974" cy="369332"/>
          </a:xfrm>
          <a:prstGeom prst="rect">
            <a:avLst/>
          </a:prstGeom>
          <a:noFill/>
        </p:spPr>
        <p:txBody>
          <a:bodyPr wrap="square">
            <a:spAutoFit/>
          </a:bodyPr>
          <a:lstStyle/>
          <a:p>
            <a:pPr algn="ctr"/>
            <a:r>
              <a:rPr lang="en-GB" b="1">
                <a:solidFill>
                  <a:schemeClr val="accent1"/>
                </a:solidFill>
              </a:rPr>
              <a:t>International experts</a:t>
            </a:r>
          </a:p>
        </p:txBody>
      </p:sp>
      <p:sp>
        <p:nvSpPr>
          <p:cNvPr id="47" name="TextBox 46">
            <a:extLst>
              <a:ext uri="{FF2B5EF4-FFF2-40B4-BE49-F238E27FC236}">
                <a16:creationId xmlns:a16="http://schemas.microsoft.com/office/drawing/2014/main" id="{35584E57-BB58-4C47-9472-E3044C27B872}"/>
              </a:ext>
            </a:extLst>
          </p:cNvPr>
          <p:cNvSpPr txBox="1"/>
          <p:nvPr/>
        </p:nvSpPr>
        <p:spPr>
          <a:xfrm>
            <a:off x="9781383" y="5192430"/>
            <a:ext cx="2254665" cy="369332"/>
          </a:xfrm>
          <a:prstGeom prst="rect">
            <a:avLst/>
          </a:prstGeom>
          <a:noFill/>
          <a:ln>
            <a:noFill/>
          </a:ln>
        </p:spPr>
        <p:txBody>
          <a:bodyPr wrap="square">
            <a:spAutoFit/>
          </a:bodyPr>
          <a:lstStyle/>
          <a:p>
            <a:pPr algn="ctr"/>
            <a:r>
              <a:rPr lang="en-GB" b="1">
                <a:solidFill>
                  <a:schemeClr val="accent2">
                    <a:lumMod val="75000"/>
                  </a:schemeClr>
                </a:solidFill>
              </a:rPr>
              <a:t>PPIE Co-leads</a:t>
            </a:r>
          </a:p>
        </p:txBody>
      </p:sp>
      <p:pic>
        <p:nvPicPr>
          <p:cNvPr id="39" name="Picture 38" descr="A picture containing wall, person, indoor, person&#10;&#10;Description automatically generated">
            <a:extLst>
              <a:ext uri="{FF2B5EF4-FFF2-40B4-BE49-F238E27FC236}">
                <a16:creationId xmlns:a16="http://schemas.microsoft.com/office/drawing/2014/main" id="{60AF3B38-F6CF-4DA0-A76C-66E2A12308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333841" y="3582964"/>
            <a:ext cx="775604" cy="1044885"/>
          </a:xfrm>
          <a:prstGeom prst="rect">
            <a:avLst/>
          </a:prstGeom>
        </p:spPr>
      </p:pic>
      <p:sp>
        <p:nvSpPr>
          <p:cNvPr id="43" name="TextBox 42">
            <a:extLst>
              <a:ext uri="{FF2B5EF4-FFF2-40B4-BE49-F238E27FC236}">
                <a16:creationId xmlns:a16="http://schemas.microsoft.com/office/drawing/2014/main" id="{6609D807-C72C-4FE0-8FBA-83AC2EE7C443}"/>
              </a:ext>
            </a:extLst>
          </p:cNvPr>
          <p:cNvSpPr txBox="1"/>
          <p:nvPr/>
        </p:nvSpPr>
        <p:spPr>
          <a:xfrm>
            <a:off x="8376787" y="893180"/>
            <a:ext cx="1588512" cy="369332"/>
          </a:xfrm>
          <a:prstGeom prst="rect">
            <a:avLst/>
          </a:prstGeom>
          <a:noFill/>
        </p:spPr>
        <p:txBody>
          <a:bodyPr wrap="none" rtlCol="0">
            <a:spAutoFit/>
          </a:bodyPr>
          <a:lstStyle/>
          <a:p>
            <a:r>
              <a:rPr lang="en-GB" b="1">
                <a:solidFill>
                  <a:schemeClr val="accent6"/>
                </a:solidFill>
              </a:rPr>
              <a:t>Law and Ethics</a:t>
            </a:r>
          </a:p>
        </p:txBody>
      </p:sp>
      <p:sp>
        <p:nvSpPr>
          <p:cNvPr id="51" name="TextBox 50">
            <a:extLst>
              <a:ext uri="{FF2B5EF4-FFF2-40B4-BE49-F238E27FC236}">
                <a16:creationId xmlns:a16="http://schemas.microsoft.com/office/drawing/2014/main" id="{B5D476E1-424C-4D02-8B50-DE807C60D140}"/>
              </a:ext>
            </a:extLst>
          </p:cNvPr>
          <p:cNvSpPr txBox="1"/>
          <p:nvPr/>
        </p:nvSpPr>
        <p:spPr>
          <a:xfrm>
            <a:off x="9497016" y="4674662"/>
            <a:ext cx="1449722" cy="246221"/>
          </a:xfrm>
          <a:prstGeom prst="rect">
            <a:avLst/>
          </a:prstGeom>
          <a:noFill/>
        </p:spPr>
        <p:txBody>
          <a:bodyPr wrap="square" lIns="91440" tIns="45720" rIns="91440" bIns="45720" rtlCol="0" anchor="t">
            <a:spAutoFit/>
          </a:bodyPr>
          <a:lstStyle/>
          <a:p>
            <a:pPr algn="ctr"/>
            <a:r>
              <a:rPr lang="en-GB" sz="1000">
                <a:solidFill>
                  <a:schemeClr val="tx2"/>
                </a:solidFill>
              </a:rPr>
              <a:t>Antony Chuter</a:t>
            </a:r>
            <a:endParaRPr lang="en-GB" sz="1100">
              <a:solidFill>
                <a:schemeClr val="tx2"/>
              </a:solidFill>
            </a:endParaRPr>
          </a:p>
        </p:txBody>
      </p:sp>
      <p:sp>
        <p:nvSpPr>
          <p:cNvPr id="52" name="Rectangle 51">
            <a:extLst>
              <a:ext uri="{FF2B5EF4-FFF2-40B4-BE49-F238E27FC236}">
                <a16:creationId xmlns:a16="http://schemas.microsoft.com/office/drawing/2014/main" id="{C04E90AE-EA55-4C55-A989-5CE9A12BEBA8}"/>
              </a:ext>
            </a:extLst>
          </p:cNvPr>
          <p:cNvSpPr/>
          <p:nvPr/>
        </p:nvSpPr>
        <p:spPr>
          <a:xfrm>
            <a:off x="7719173" y="4695715"/>
            <a:ext cx="1969850" cy="244234"/>
          </a:xfrm>
          <a:prstGeom prst="rect">
            <a:avLst/>
          </a:prstGeom>
        </p:spPr>
        <p:txBody>
          <a:bodyPr wrap="square">
            <a:spAutoFit/>
          </a:bodyPr>
          <a:lstStyle/>
          <a:p>
            <a:pPr algn="ctr">
              <a:lnSpc>
                <a:spcPct val="107000"/>
              </a:lnSpc>
              <a:spcAft>
                <a:spcPts val="800"/>
              </a:spcAft>
            </a:pPr>
            <a:r>
              <a:rPr lang="en-GB" sz="1000">
                <a:solidFill>
                  <a:schemeClr val="tx2"/>
                </a:solidFill>
              </a:rPr>
              <a:t> Dr Alberto Blanco Justicia</a:t>
            </a:r>
          </a:p>
        </p:txBody>
      </p:sp>
      <p:pic>
        <p:nvPicPr>
          <p:cNvPr id="53" name="Picture 52">
            <a:extLst>
              <a:ext uri="{FF2B5EF4-FFF2-40B4-BE49-F238E27FC236}">
                <a16:creationId xmlns:a16="http://schemas.microsoft.com/office/drawing/2014/main" id="{316BE131-624C-4D1B-A82E-A65BBE40DD39}"/>
              </a:ext>
            </a:extLst>
          </p:cNvPr>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864016" y="3573770"/>
            <a:ext cx="905940" cy="990968"/>
          </a:xfrm>
          <a:prstGeom prst="rect">
            <a:avLst/>
          </a:prstGeom>
          <a:noFill/>
          <a:ln>
            <a:noFill/>
          </a:ln>
        </p:spPr>
      </p:pic>
      <p:sp>
        <p:nvSpPr>
          <p:cNvPr id="56" name="TextBox 55">
            <a:extLst>
              <a:ext uri="{FF2B5EF4-FFF2-40B4-BE49-F238E27FC236}">
                <a16:creationId xmlns:a16="http://schemas.microsoft.com/office/drawing/2014/main" id="{8BF900A6-5756-4150-8FA6-8BFA31FD365D}"/>
              </a:ext>
            </a:extLst>
          </p:cNvPr>
          <p:cNvSpPr txBox="1"/>
          <p:nvPr/>
        </p:nvSpPr>
        <p:spPr>
          <a:xfrm>
            <a:off x="3819265" y="4703328"/>
            <a:ext cx="1325828" cy="246221"/>
          </a:xfrm>
          <a:prstGeom prst="rect">
            <a:avLst/>
          </a:prstGeom>
          <a:noFill/>
        </p:spPr>
        <p:txBody>
          <a:bodyPr wrap="square" rtlCol="0">
            <a:spAutoFit/>
          </a:bodyPr>
          <a:lstStyle/>
          <a:p>
            <a:pPr algn="ctr"/>
            <a:r>
              <a:rPr lang="en-GB" sz="1000">
                <a:solidFill>
                  <a:schemeClr val="tx2"/>
                </a:solidFill>
              </a:rPr>
              <a:t>Dr Richard Preen</a:t>
            </a:r>
          </a:p>
        </p:txBody>
      </p:sp>
      <p:sp>
        <p:nvSpPr>
          <p:cNvPr id="57" name="TextBox 56">
            <a:extLst>
              <a:ext uri="{FF2B5EF4-FFF2-40B4-BE49-F238E27FC236}">
                <a16:creationId xmlns:a16="http://schemas.microsoft.com/office/drawing/2014/main" id="{2FBB6EF4-5954-4A2E-8C46-9442196FA7CE}"/>
              </a:ext>
            </a:extLst>
          </p:cNvPr>
          <p:cNvSpPr txBox="1"/>
          <p:nvPr/>
        </p:nvSpPr>
        <p:spPr>
          <a:xfrm>
            <a:off x="2649757" y="4706141"/>
            <a:ext cx="1325828" cy="400110"/>
          </a:xfrm>
          <a:prstGeom prst="rect">
            <a:avLst/>
          </a:prstGeom>
          <a:noFill/>
        </p:spPr>
        <p:txBody>
          <a:bodyPr wrap="square" rtlCol="0">
            <a:spAutoFit/>
          </a:bodyPr>
          <a:lstStyle/>
          <a:p>
            <a:pPr algn="ctr"/>
            <a:r>
              <a:rPr lang="en-GB" sz="1000">
                <a:solidFill>
                  <a:schemeClr val="tx2"/>
                </a:solidFill>
              </a:rPr>
              <a:t>Alba Crespi Boixader</a:t>
            </a:r>
          </a:p>
        </p:txBody>
      </p:sp>
      <p:pic>
        <p:nvPicPr>
          <p:cNvPr id="58" name="Picture 57" descr="A person smiling for the camera&#10;&#10;Description automatically generated with medium confidence">
            <a:extLst>
              <a:ext uri="{FF2B5EF4-FFF2-40B4-BE49-F238E27FC236}">
                <a16:creationId xmlns:a16="http://schemas.microsoft.com/office/drawing/2014/main" id="{5E44D1A8-1822-41AB-A70C-A6B6E705A97C}"/>
              </a:ext>
            </a:extLst>
          </p:cNvPr>
          <p:cNvPicPr/>
          <p:nvPr/>
        </p:nvPicPr>
        <p:blipFill>
          <a:blip r:embed="rId24" cstate="print">
            <a:extLst>
              <a:ext uri="{28A0092B-C50C-407E-A947-70E740481C1C}">
                <a14:useLocalDpi xmlns:a14="http://schemas.microsoft.com/office/drawing/2010/main" val="0"/>
              </a:ext>
            </a:extLst>
          </a:blip>
          <a:stretch>
            <a:fillRect/>
          </a:stretch>
        </p:blipFill>
        <p:spPr>
          <a:xfrm>
            <a:off x="521203" y="3538712"/>
            <a:ext cx="694690" cy="1061085"/>
          </a:xfrm>
          <a:prstGeom prst="rect">
            <a:avLst/>
          </a:prstGeom>
        </p:spPr>
      </p:pic>
      <p:pic>
        <p:nvPicPr>
          <p:cNvPr id="69" name="Picture 68">
            <a:extLst>
              <a:ext uri="{FF2B5EF4-FFF2-40B4-BE49-F238E27FC236}">
                <a16:creationId xmlns:a16="http://schemas.microsoft.com/office/drawing/2014/main" id="{064AD607-E562-49D3-A2FA-F486F16BDCB6}"/>
              </a:ext>
            </a:extLst>
          </p:cNvPr>
          <p:cNvPicPr/>
          <p:nvPr/>
        </p:nvPicPr>
        <p:blipFill>
          <a:blip r:embed="rId25" cstate="print">
            <a:extLst>
              <a:ext uri="{28A0092B-C50C-407E-A947-70E740481C1C}">
                <a14:useLocalDpi xmlns:a14="http://schemas.microsoft.com/office/drawing/2010/main" val="0"/>
              </a:ext>
            </a:extLst>
          </a:blip>
          <a:stretch>
            <a:fillRect/>
          </a:stretch>
        </p:blipFill>
        <p:spPr>
          <a:xfrm>
            <a:off x="4205572" y="3554904"/>
            <a:ext cx="866775" cy="1028700"/>
          </a:xfrm>
          <a:prstGeom prst="rect">
            <a:avLst/>
          </a:prstGeom>
        </p:spPr>
      </p:pic>
      <p:sp>
        <p:nvSpPr>
          <p:cNvPr id="71" name="TextBox 70">
            <a:extLst>
              <a:ext uri="{FF2B5EF4-FFF2-40B4-BE49-F238E27FC236}">
                <a16:creationId xmlns:a16="http://schemas.microsoft.com/office/drawing/2014/main" id="{C7665545-A854-4057-A9E4-F45F47A0052D}"/>
              </a:ext>
            </a:extLst>
          </p:cNvPr>
          <p:cNvSpPr txBox="1"/>
          <p:nvPr/>
        </p:nvSpPr>
        <p:spPr>
          <a:xfrm>
            <a:off x="5085736" y="4704802"/>
            <a:ext cx="1608196" cy="246221"/>
          </a:xfrm>
          <a:prstGeom prst="rect">
            <a:avLst/>
          </a:prstGeom>
          <a:noFill/>
        </p:spPr>
        <p:txBody>
          <a:bodyPr wrap="square" lIns="91440" tIns="45720" rIns="91440" bIns="45720" rtlCol="0" anchor="t">
            <a:spAutoFit/>
          </a:bodyPr>
          <a:lstStyle/>
          <a:p>
            <a:pPr algn="ctr"/>
            <a:r>
              <a:rPr lang="en-GB" sz="1000">
                <a:solidFill>
                  <a:schemeClr val="tx2"/>
                </a:solidFill>
              </a:rPr>
              <a:t>Andrew McCarthy</a:t>
            </a:r>
          </a:p>
        </p:txBody>
      </p:sp>
      <p:sp>
        <p:nvSpPr>
          <p:cNvPr id="74" name="TextBox 73">
            <a:extLst>
              <a:ext uri="{FF2B5EF4-FFF2-40B4-BE49-F238E27FC236}">
                <a16:creationId xmlns:a16="http://schemas.microsoft.com/office/drawing/2014/main" id="{3956F8B9-E6F6-454B-8BB3-AC4A3623E8C5}"/>
              </a:ext>
            </a:extLst>
          </p:cNvPr>
          <p:cNvSpPr txBox="1"/>
          <p:nvPr/>
        </p:nvSpPr>
        <p:spPr>
          <a:xfrm>
            <a:off x="176084" y="4646586"/>
            <a:ext cx="1325828" cy="246221"/>
          </a:xfrm>
          <a:prstGeom prst="rect">
            <a:avLst/>
          </a:prstGeom>
          <a:noFill/>
        </p:spPr>
        <p:txBody>
          <a:bodyPr wrap="square" rtlCol="0">
            <a:spAutoFit/>
          </a:bodyPr>
          <a:lstStyle/>
          <a:p>
            <a:pPr algn="ctr"/>
            <a:r>
              <a:rPr lang="en-GB" sz="1000">
                <a:solidFill>
                  <a:schemeClr val="tx2"/>
                </a:solidFill>
              </a:rPr>
              <a:t>Dr Smarti Reel</a:t>
            </a:r>
          </a:p>
        </p:txBody>
      </p:sp>
      <p:pic>
        <p:nvPicPr>
          <p:cNvPr id="94" name="Picture 93">
            <a:extLst>
              <a:ext uri="{FF2B5EF4-FFF2-40B4-BE49-F238E27FC236}">
                <a16:creationId xmlns:a16="http://schemas.microsoft.com/office/drawing/2014/main" id="{206939B1-CFDC-4921-8F1C-9B3895CC29B4}"/>
              </a:ext>
            </a:extLst>
          </p:cNvPr>
          <p:cNvPicPr>
            <a:picLocks noChangeAspect="1"/>
          </p:cNvPicPr>
          <p:nvPr/>
        </p:nvPicPr>
        <p:blipFill rotWithShape="1">
          <a:blip r:embed="rId4"/>
          <a:srcRect l="25137" t="26296" r="21824" b="17807"/>
          <a:stretch/>
        </p:blipFill>
        <p:spPr>
          <a:xfrm>
            <a:off x="9744435" y="3622571"/>
            <a:ext cx="763712" cy="1073144"/>
          </a:xfrm>
          <a:prstGeom prst="rect">
            <a:avLst/>
          </a:prstGeom>
        </p:spPr>
      </p:pic>
      <p:pic>
        <p:nvPicPr>
          <p:cNvPr id="95" name="Picture 94">
            <a:extLst>
              <a:ext uri="{FF2B5EF4-FFF2-40B4-BE49-F238E27FC236}">
                <a16:creationId xmlns:a16="http://schemas.microsoft.com/office/drawing/2014/main" id="{AEF943CC-C2A9-4A75-82BB-C0A007D1577E}"/>
              </a:ext>
            </a:extLst>
          </p:cNvPr>
          <p:cNvPicPr>
            <a:picLocks noChangeAspect="1"/>
          </p:cNvPicPr>
          <p:nvPr/>
        </p:nvPicPr>
        <p:blipFill>
          <a:blip r:embed="rId26"/>
          <a:stretch>
            <a:fillRect/>
          </a:stretch>
        </p:blipFill>
        <p:spPr>
          <a:xfrm>
            <a:off x="7557035" y="1367369"/>
            <a:ext cx="774280" cy="871065"/>
          </a:xfrm>
          <a:prstGeom prst="rect">
            <a:avLst/>
          </a:prstGeom>
        </p:spPr>
      </p:pic>
      <p:pic>
        <p:nvPicPr>
          <p:cNvPr id="98" name="Picture 97" descr="A person with a beard&#10;&#10;Description automatically generated with low confidence">
            <a:extLst>
              <a:ext uri="{FF2B5EF4-FFF2-40B4-BE49-F238E27FC236}">
                <a16:creationId xmlns:a16="http://schemas.microsoft.com/office/drawing/2014/main" id="{88DD4BBA-D7EF-4F98-87FF-56BEF7F9F8B8}"/>
              </a:ext>
            </a:extLst>
          </p:cNvPr>
          <p:cNvPicPr/>
          <p:nvPr/>
        </p:nvPicPr>
        <p:blipFill>
          <a:blip r:embed="rId27">
            <a:extLst>
              <a:ext uri="{28A0092B-C50C-407E-A947-70E740481C1C}">
                <a14:useLocalDpi xmlns:a14="http://schemas.microsoft.com/office/drawing/2010/main" val="0"/>
              </a:ext>
            </a:extLst>
          </a:blip>
          <a:stretch>
            <a:fillRect/>
          </a:stretch>
        </p:blipFill>
        <p:spPr>
          <a:xfrm>
            <a:off x="5564281" y="3548838"/>
            <a:ext cx="846384" cy="1061085"/>
          </a:xfrm>
          <a:prstGeom prst="rect">
            <a:avLst/>
          </a:prstGeom>
        </p:spPr>
      </p:pic>
      <p:pic>
        <p:nvPicPr>
          <p:cNvPr id="36" name="Picture 36">
            <a:extLst>
              <a:ext uri="{FF2B5EF4-FFF2-40B4-BE49-F238E27FC236}">
                <a16:creationId xmlns:a16="http://schemas.microsoft.com/office/drawing/2014/main" id="{02BB29F8-94CB-EA41-627E-073B49ED9025}"/>
              </a:ext>
            </a:extLst>
          </p:cNvPr>
          <p:cNvPicPr>
            <a:picLocks noChangeAspect="1"/>
          </p:cNvPicPr>
          <p:nvPr/>
        </p:nvPicPr>
        <p:blipFill>
          <a:blip r:embed="rId28"/>
          <a:stretch>
            <a:fillRect/>
          </a:stretch>
        </p:blipFill>
        <p:spPr>
          <a:xfrm>
            <a:off x="11071230" y="1424374"/>
            <a:ext cx="849770" cy="850628"/>
          </a:xfrm>
          <a:prstGeom prst="rect">
            <a:avLst/>
          </a:prstGeom>
        </p:spPr>
      </p:pic>
      <p:sp>
        <p:nvSpPr>
          <p:cNvPr id="62" name="Rectangle 61">
            <a:extLst>
              <a:ext uri="{FF2B5EF4-FFF2-40B4-BE49-F238E27FC236}">
                <a16:creationId xmlns:a16="http://schemas.microsoft.com/office/drawing/2014/main" id="{FB5F19D4-5374-3B4D-EBFE-D871E194DA46}"/>
              </a:ext>
            </a:extLst>
          </p:cNvPr>
          <p:cNvSpPr/>
          <p:nvPr/>
        </p:nvSpPr>
        <p:spPr>
          <a:xfrm>
            <a:off x="10879927" y="2416505"/>
            <a:ext cx="1202003" cy="553998"/>
          </a:xfrm>
          <a:prstGeom prst="rect">
            <a:avLst/>
          </a:prstGeom>
        </p:spPr>
        <p:txBody>
          <a:bodyPr wrap="square" lIns="91440" tIns="45720" rIns="91440" bIns="45720" anchor="t">
            <a:spAutoFit/>
          </a:bodyPr>
          <a:lstStyle/>
          <a:p>
            <a:pPr algn="ctr"/>
            <a:r>
              <a:rPr lang="en-GB" sz="1000">
                <a:solidFill>
                  <a:schemeClr val="tx2"/>
                </a:solidFill>
              </a:rPr>
              <a:t>Dr Xaroula Kerasidou: Researcher</a:t>
            </a:r>
          </a:p>
        </p:txBody>
      </p:sp>
      <p:sp>
        <p:nvSpPr>
          <p:cNvPr id="2" name="TextBox 1">
            <a:extLst>
              <a:ext uri="{FF2B5EF4-FFF2-40B4-BE49-F238E27FC236}">
                <a16:creationId xmlns:a16="http://schemas.microsoft.com/office/drawing/2014/main" id="{B075BAE2-F458-C76A-89FC-C7CC60DF5532}"/>
              </a:ext>
            </a:extLst>
          </p:cNvPr>
          <p:cNvSpPr txBox="1"/>
          <p:nvPr/>
        </p:nvSpPr>
        <p:spPr>
          <a:xfrm>
            <a:off x="83720" y="5637229"/>
            <a:ext cx="4534916" cy="523220"/>
          </a:xfrm>
          <a:prstGeom prst="rect">
            <a:avLst/>
          </a:prstGeom>
          <a:noFill/>
        </p:spPr>
        <p:txBody>
          <a:bodyPr wrap="square" rtlCol="0">
            <a:spAutoFit/>
          </a:bodyPr>
          <a:lstStyle/>
          <a:p>
            <a:r>
              <a:rPr lang="en-US" sz="1400"/>
              <a:t>Guidelines and Resources for AI Model Access from </a:t>
            </a:r>
            <a:r>
              <a:rPr lang="en-US" sz="1400" err="1"/>
              <a:t>TrusTEd</a:t>
            </a:r>
            <a:r>
              <a:rPr lang="en-US" sz="1400"/>
              <a:t> Research environments: DARE Sprint exemplar</a:t>
            </a:r>
          </a:p>
        </p:txBody>
      </p:sp>
    </p:spTree>
    <p:extLst>
      <p:ext uri="{BB962C8B-B14F-4D97-AF65-F5344CB8AC3E}">
        <p14:creationId xmlns:p14="http://schemas.microsoft.com/office/powerpoint/2010/main" val="12468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9" grpId="0" animBg="1"/>
      <p:bldP spid="6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9222186-A33F-48B7-AA28-959BE3EDFECC}"/>
              </a:ext>
            </a:extLst>
          </p:cNvPr>
          <p:cNvSpPr/>
          <p:nvPr/>
        </p:nvSpPr>
        <p:spPr>
          <a:xfrm>
            <a:off x="8841454" y="1383575"/>
            <a:ext cx="1332083" cy="151732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Century Gothic" panose="020B0502020202020204"/>
                <a:ea typeface="+mn-ea"/>
                <a:cs typeface="+mn-cs"/>
              </a:rPr>
              <a:t>Research results for publication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 name="Rectangle 3">
            <a:extLst>
              <a:ext uri="{FF2B5EF4-FFF2-40B4-BE49-F238E27FC236}">
                <a16:creationId xmlns:a16="http://schemas.microsoft.com/office/drawing/2014/main" id="{041BC709-B7DC-4051-B63B-DADD044E6BBE}"/>
              </a:ext>
            </a:extLst>
          </p:cNvPr>
          <p:cNvSpPr/>
          <p:nvPr/>
        </p:nvSpPr>
        <p:spPr>
          <a:xfrm>
            <a:off x="388738" y="2828952"/>
            <a:ext cx="1485922" cy="137881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Century Gothic" panose="020B0502020202020204"/>
                <a:ea typeface="+mn-ea"/>
                <a:cs typeface="+mn-cs"/>
              </a:rPr>
              <a:t>Data Repository</a:t>
            </a:r>
          </a:p>
        </p:txBody>
      </p:sp>
      <p:sp>
        <p:nvSpPr>
          <p:cNvPr id="5" name="Rectangle 4">
            <a:extLst>
              <a:ext uri="{FF2B5EF4-FFF2-40B4-BE49-F238E27FC236}">
                <a16:creationId xmlns:a16="http://schemas.microsoft.com/office/drawing/2014/main" id="{37DF646D-FFC8-4566-96E7-E5509D010942}"/>
              </a:ext>
            </a:extLst>
          </p:cNvPr>
          <p:cNvSpPr/>
          <p:nvPr/>
        </p:nvSpPr>
        <p:spPr>
          <a:xfrm>
            <a:off x="3524090" y="2855777"/>
            <a:ext cx="1834106" cy="1378819"/>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Century Gothic" panose="020B0502020202020204"/>
                <a:ea typeface="+mn-ea"/>
                <a:cs typeface="+mn-cs"/>
              </a:rPr>
              <a:t>Researcher Analytical Environment</a:t>
            </a:r>
          </a:p>
        </p:txBody>
      </p:sp>
      <p:sp>
        <p:nvSpPr>
          <p:cNvPr id="6" name="Rectangle 5">
            <a:extLst>
              <a:ext uri="{FF2B5EF4-FFF2-40B4-BE49-F238E27FC236}">
                <a16:creationId xmlns:a16="http://schemas.microsoft.com/office/drawing/2014/main" id="{A7D89960-461D-4D01-9A1D-E0E6581FDFE1}"/>
              </a:ext>
            </a:extLst>
          </p:cNvPr>
          <p:cNvSpPr/>
          <p:nvPr/>
        </p:nvSpPr>
        <p:spPr>
          <a:xfrm>
            <a:off x="225943" y="1670296"/>
            <a:ext cx="7948118" cy="364599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 name="TextBox 6">
            <a:extLst>
              <a:ext uri="{FF2B5EF4-FFF2-40B4-BE49-F238E27FC236}">
                <a16:creationId xmlns:a16="http://schemas.microsoft.com/office/drawing/2014/main" id="{3C7464AB-008C-419E-B0DD-B2D13102D18F}"/>
              </a:ext>
            </a:extLst>
          </p:cNvPr>
          <p:cNvSpPr txBox="1"/>
          <p:nvPr/>
        </p:nvSpPr>
        <p:spPr>
          <a:xfrm>
            <a:off x="705390" y="4748854"/>
            <a:ext cx="66877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entury Gothic" panose="020B0502020202020204"/>
                <a:ea typeface="+mn-ea"/>
                <a:cs typeface="+mn-cs"/>
              </a:rPr>
              <a:t>TRE</a:t>
            </a:r>
          </a:p>
        </p:txBody>
      </p:sp>
      <p:sp>
        <p:nvSpPr>
          <p:cNvPr id="8" name="Rectangle 7">
            <a:extLst>
              <a:ext uri="{FF2B5EF4-FFF2-40B4-BE49-F238E27FC236}">
                <a16:creationId xmlns:a16="http://schemas.microsoft.com/office/drawing/2014/main" id="{3E53D04D-F7D7-4A6B-873E-F9F631CD3F42}"/>
              </a:ext>
            </a:extLst>
          </p:cNvPr>
          <p:cNvSpPr/>
          <p:nvPr/>
        </p:nvSpPr>
        <p:spPr>
          <a:xfrm>
            <a:off x="6460977" y="2940296"/>
            <a:ext cx="1572768" cy="12943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Century Gothic" panose="020B0502020202020204"/>
                <a:ea typeface="+mn-ea"/>
                <a:cs typeface="+mn-cs"/>
              </a:rPr>
              <a:t>Disclosure Control Checking Process</a:t>
            </a:r>
          </a:p>
        </p:txBody>
      </p:sp>
      <p:sp>
        <p:nvSpPr>
          <p:cNvPr id="9" name="Arrow: Right 8">
            <a:extLst>
              <a:ext uri="{FF2B5EF4-FFF2-40B4-BE49-F238E27FC236}">
                <a16:creationId xmlns:a16="http://schemas.microsoft.com/office/drawing/2014/main" id="{EDCFFEEB-B419-4CC3-ABE8-26D78C57E454}"/>
              </a:ext>
            </a:extLst>
          </p:cNvPr>
          <p:cNvSpPr/>
          <p:nvPr/>
        </p:nvSpPr>
        <p:spPr>
          <a:xfrm>
            <a:off x="1973038" y="2999608"/>
            <a:ext cx="1485922" cy="31917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Arrow: Right 9">
            <a:extLst>
              <a:ext uri="{FF2B5EF4-FFF2-40B4-BE49-F238E27FC236}">
                <a16:creationId xmlns:a16="http://schemas.microsoft.com/office/drawing/2014/main" id="{4B7B6D86-4D55-4C81-BF85-3810D2FB92FB}"/>
              </a:ext>
            </a:extLst>
          </p:cNvPr>
          <p:cNvSpPr/>
          <p:nvPr/>
        </p:nvSpPr>
        <p:spPr>
          <a:xfrm>
            <a:off x="5423327" y="3369845"/>
            <a:ext cx="992476" cy="31917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TextBox 10">
            <a:extLst>
              <a:ext uri="{FF2B5EF4-FFF2-40B4-BE49-F238E27FC236}">
                <a16:creationId xmlns:a16="http://schemas.microsoft.com/office/drawing/2014/main" id="{6AF8D9E7-7BF9-45A1-B5FC-C76C9D3EE67B}"/>
              </a:ext>
            </a:extLst>
          </p:cNvPr>
          <p:cNvSpPr txBox="1"/>
          <p:nvPr/>
        </p:nvSpPr>
        <p:spPr>
          <a:xfrm>
            <a:off x="1912770" y="3344967"/>
            <a:ext cx="1712282" cy="738663"/>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accent1">
                    <a:lumMod val="60000"/>
                    <a:lumOff val="40000"/>
                  </a:schemeClr>
                </a:solidFill>
                <a:effectLst/>
                <a:uLnTx/>
                <a:uFillTx/>
                <a:latin typeface="Century Gothic" panose="020B0502020202020204"/>
                <a:ea typeface="+mn-ea"/>
                <a:cs typeface="+mn-cs"/>
              </a:rPr>
              <a:t>Subset of pseudonymised data</a:t>
            </a:r>
            <a:endParaRPr kumimoji="0" lang="en-US" sz="1800" b="0" i="0" u="none" strike="noStrike" kern="1200" cap="none" spc="0" normalizeH="0" baseline="0" noProof="0">
              <a:ln>
                <a:noFill/>
              </a:ln>
              <a:solidFill>
                <a:schemeClr val="accent1">
                  <a:lumMod val="60000"/>
                  <a:lumOff val="40000"/>
                </a:schemeClr>
              </a:solidFill>
              <a:effectLst/>
              <a:uLnTx/>
              <a:uFillTx/>
              <a:latin typeface="Century Gothic" panose="020B0502020202020204"/>
              <a:ea typeface="+mn-ea"/>
              <a:cs typeface="+mn-cs"/>
            </a:endParaRPr>
          </a:p>
        </p:txBody>
      </p:sp>
      <p:graphicFrame>
        <p:nvGraphicFramePr>
          <p:cNvPr id="13" name="Diagram 12">
            <a:extLst>
              <a:ext uri="{FF2B5EF4-FFF2-40B4-BE49-F238E27FC236}">
                <a16:creationId xmlns:a16="http://schemas.microsoft.com/office/drawing/2014/main" id="{1015D091-9FA9-4A8D-B428-97C1A8E580CC}"/>
              </a:ext>
            </a:extLst>
          </p:cNvPr>
          <p:cNvGraphicFramePr/>
          <p:nvPr/>
        </p:nvGraphicFramePr>
        <p:xfrm>
          <a:off x="-1686648" y="5477352"/>
          <a:ext cx="11932148" cy="644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7D658747-D3E6-4DB3-A4CD-CFE2D7B3382F}"/>
              </a:ext>
            </a:extLst>
          </p:cNvPr>
          <p:cNvSpPr txBox="1"/>
          <p:nvPr/>
        </p:nvSpPr>
        <p:spPr>
          <a:xfrm>
            <a:off x="5232825" y="2411627"/>
            <a:ext cx="1293983" cy="95410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accent1">
                    <a:lumMod val="60000"/>
                    <a:lumOff val="40000"/>
                  </a:schemeClr>
                </a:solidFill>
                <a:effectLst/>
                <a:uLnTx/>
                <a:uFillTx/>
                <a:latin typeface="Century Gothic" panose="020B0502020202020204"/>
                <a:ea typeface="+mn-ea"/>
                <a:cs typeface="+mn-cs"/>
              </a:rPr>
              <a:t>Graph or table of summary results</a:t>
            </a:r>
            <a:endParaRPr kumimoji="0" lang="en-US" sz="1800" b="0" i="0" u="none" strike="noStrike" kern="1200" cap="none" spc="0" normalizeH="0" baseline="0" noProof="0">
              <a:ln>
                <a:noFill/>
              </a:ln>
              <a:solidFill>
                <a:schemeClr val="accent1">
                  <a:lumMod val="60000"/>
                  <a:lumOff val="40000"/>
                </a:schemeClr>
              </a:solidFill>
              <a:effectLst/>
              <a:uLnTx/>
              <a:uFillTx/>
              <a:latin typeface="Century Gothic" panose="020B0502020202020204"/>
              <a:ea typeface="+mn-ea"/>
              <a:cs typeface="+mn-cs"/>
            </a:endParaRPr>
          </a:p>
        </p:txBody>
      </p:sp>
      <p:sp>
        <p:nvSpPr>
          <p:cNvPr id="16" name="Arrow: Right 15">
            <a:extLst>
              <a:ext uri="{FF2B5EF4-FFF2-40B4-BE49-F238E27FC236}">
                <a16:creationId xmlns:a16="http://schemas.microsoft.com/office/drawing/2014/main" id="{34515F00-C32C-438D-9C27-1F2FF3BBBBFF}"/>
              </a:ext>
            </a:extLst>
          </p:cNvPr>
          <p:cNvSpPr/>
          <p:nvPr/>
        </p:nvSpPr>
        <p:spPr>
          <a:xfrm rot="19590767">
            <a:off x="8235315" y="2538202"/>
            <a:ext cx="451645" cy="3001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TextBox 16">
            <a:extLst>
              <a:ext uri="{FF2B5EF4-FFF2-40B4-BE49-F238E27FC236}">
                <a16:creationId xmlns:a16="http://schemas.microsoft.com/office/drawing/2014/main" id="{8B045937-A400-4145-B427-E66A770A9F6E}"/>
              </a:ext>
            </a:extLst>
          </p:cNvPr>
          <p:cNvSpPr txBox="1"/>
          <p:nvPr/>
        </p:nvSpPr>
        <p:spPr>
          <a:xfrm>
            <a:off x="8184353" y="3306548"/>
            <a:ext cx="979264" cy="5232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Century Gothic" panose="020B0502020202020204"/>
                <a:ea typeface="+mn-ea"/>
                <a:cs typeface="+mn-cs"/>
              </a:rPr>
              <a:t>Export from TRE</a:t>
            </a:r>
          </a:p>
        </p:txBody>
      </p:sp>
      <p:pic>
        <p:nvPicPr>
          <p:cNvPr id="22" name="Graphic 21" descr="Bar graph with upward trend with solid fill">
            <a:extLst>
              <a:ext uri="{FF2B5EF4-FFF2-40B4-BE49-F238E27FC236}">
                <a16:creationId xmlns:a16="http://schemas.microsoft.com/office/drawing/2014/main" id="{8D9EAC42-662A-43F8-8165-23463ED994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1784" y="2143468"/>
            <a:ext cx="706184" cy="721328"/>
          </a:xfrm>
          <a:prstGeom prst="rect">
            <a:avLst/>
          </a:prstGeom>
        </p:spPr>
      </p:pic>
      <p:pic>
        <p:nvPicPr>
          <p:cNvPr id="24" name="Graphic 23" descr="Table with solid fill">
            <a:extLst>
              <a:ext uri="{FF2B5EF4-FFF2-40B4-BE49-F238E27FC236}">
                <a16:creationId xmlns:a16="http://schemas.microsoft.com/office/drawing/2014/main" id="{2B3D0569-4401-47A6-80D5-0FAE00ABE34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79249" y="2204876"/>
            <a:ext cx="677262" cy="677262"/>
          </a:xfrm>
          <a:prstGeom prst="rect">
            <a:avLst/>
          </a:prstGeom>
        </p:spPr>
      </p:pic>
      <p:grpSp>
        <p:nvGrpSpPr>
          <p:cNvPr id="3" name="Group 2">
            <a:extLst>
              <a:ext uri="{FF2B5EF4-FFF2-40B4-BE49-F238E27FC236}">
                <a16:creationId xmlns:a16="http://schemas.microsoft.com/office/drawing/2014/main" id="{8D5956A6-8A19-B745-8D39-3C429AB196BB}"/>
              </a:ext>
            </a:extLst>
          </p:cNvPr>
          <p:cNvGrpSpPr/>
          <p:nvPr/>
        </p:nvGrpSpPr>
        <p:grpSpPr>
          <a:xfrm>
            <a:off x="5260467" y="3688517"/>
            <a:ext cx="6705592" cy="1937841"/>
            <a:chOff x="5260467" y="3688517"/>
            <a:chExt cx="6705592" cy="1937841"/>
          </a:xfrm>
        </p:grpSpPr>
        <p:sp>
          <p:nvSpPr>
            <p:cNvPr id="18" name="Rectangle 17">
              <a:extLst>
                <a:ext uri="{FF2B5EF4-FFF2-40B4-BE49-F238E27FC236}">
                  <a16:creationId xmlns:a16="http://schemas.microsoft.com/office/drawing/2014/main" id="{F703404B-85B1-4D48-86A0-24158E5B469B}"/>
                </a:ext>
              </a:extLst>
            </p:cNvPr>
            <p:cNvSpPr/>
            <p:nvPr/>
          </p:nvSpPr>
          <p:spPr>
            <a:xfrm>
              <a:off x="8842746" y="3828100"/>
              <a:ext cx="1393124" cy="137909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Century Gothic" panose="020B0502020202020204"/>
                  <a:ea typeface="+mn-ea"/>
                  <a:cs typeface="+mn-cs"/>
                </a:rPr>
                <a:t>AI trained model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entury Gothic" panose="020B0502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Arrow: Right 18">
              <a:extLst>
                <a:ext uri="{FF2B5EF4-FFF2-40B4-BE49-F238E27FC236}">
                  <a16:creationId xmlns:a16="http://schemas.microsoft.com/office/drawing/2014/main" id="{3EC56C07-BA67-439C-B11D-7C55C041A97A}"/>
                </a:ext>
              </a:extLst>
            </p:cNvPr>
            <p:cNvSpPr/>
            <p:nvPr/>
          </p:nvSpPr>
          <p:spPr>
            <a:xfrm rot="1604531">
              <a:off x="8269896" y="4153493"/>
              <a:ext cx="489874" cy="31917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 name="TextBox 19">
              <a:extLst>
                <a:ext uri="{FF2B5EF4-FFF2-40B4-BE49-F238E27FC236}">
                  <a16:creationId xmlns:a16="http://schemas.microsoft.com/office/drawing/2014/main" id="{1760BCAC-34B1-45FC-93B9-A728A444E7C0}"/>
                </a:ext>
              </a:extLst>
            </p:cNvPr>
            <p:cNvSpPr txBox="1"/>
            <p:nvPr/>
          </p:nvSpPr>
          <p:spPr>
            <a:xfrm>
              <a:off x="5260467" y="3688517"/>
              <a:ext cx="1293983" cy="523219"/>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0000"/>
                  </a:solidFill>
                  <a:effectLst/>
                  <a:uLnTx/>
                  <a:uFillTx/>
                  <a:latin typeface="Century Gothic" panose="020B0502020202020204"/>
                  <a:ea typeface="+mn-ea"/>
                  <a:cs typeface="+mn-cs"/>
                </a:rPr>
                <a:t>AI trained model</a:t>
              </a:r>
              <a:endParaRPr kumimoji="0" lang="en-US" sz="1800" b="0" i="0" u="none" strike="noStrike" kern="1200" cap="none" spc="0" normalizeH="0" baseline="0" noProof="0">
                <a:ln>
                  <a:noFill/>
                </a:ln>
                <a:solidFill>
                  <a:srgbClr val="FF0000"/>
                </a:solidFill>
                <a:effectLst/>
                <a:uLnTx/>
                <a:uFillTx/>
                <a:latin typeface="Century Gothic" panose="020B0502020202020204"/>
                <a:ea typeface="+mn-ea"/>
                <a:cs typeface="+mn-cs"/>
              </a:endParaRPr>
            </a:p>
          </p:txBody>
        </p:sp>
        <p:sp>
          <p:nvSpPr>
            <p:cNvPr id="25" name="Rectangle 24">
              <a:extLst>
                <a:ext uri="{FF2B5EF4-FFF2-40B4-BE49-F238E27FC236}">
                  <a16:creationId xmlns:a16="http://schemas.microsoft.com/office/drawing/2014/main" id="{05078FC4-B51B-48BC-8B17-CBFF14412151}"/>
                </a:ext>
              </a:extLst>
            </p:cNvPr>
            <p:cNvSpPr/>
            <p:nvPr/>
          </p:nvSpPr>
          <p:spPr>
            <a:xfrm>
              <a:off x="10633976" y="4618653"/>
              <a:ext cx="1332083" cy="100770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Century Gothic" panose="020B0502020202020204"/>
                  <a:ea typeface="+mn-ea"/>
                  <a:cs typeface="+mn-cs"/>
                </a:rPr>
                <a:t>Software using AI model</a:t>
              </a:r>
            </a:p>
          </p:txBody>
        </p:sp>
        <p:sp>
          <p:nvSpPr>
            <p:cNvPr id="26" name="Arrow: Right 25">
              <a:extLst>
                <a:ext uri="{FF2B5EF4-FFF2-40B4-BE49-F238E27FC236}">
                  <a16:creationId xmlns:a16="http://schemas.microsoft.com/office/drawing/2014/main" id="{F487A98C-6D19-4C4A-8928-2C393F295645}"/>
                </a:ext>
              </a:extLst>
            </p:cNvPr>
            <p:cNvSpPr/>
            <p:nvPr/>
          </p:nvSpPr>
          <p:spPr>
            <a:xfrm rot="1604531">
              <a:off x="10239199" y="4603228"/>
              <a:ext cx="422039" cy="2332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pic>
        <p:nvPicPr>
          <p:cNvPr id="28" name="Graphic 27" descr="Robot with solid fill">
            <a:extLst>
              <a:ext uri="{FF2B5EF4-FFF2-40B4-BE49-F238E27FC236}">
                <a16:creationId xmlns:a16="http://schemas.microsoft.com/office/drawing/2014/main" id="{FB8B2764-7ABD-43F8-8C23-4402CC1B52F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14139" y="4563946"/>
            <a:ext cx="623755" cy="623755"/>
          </a:xfrm>
          <a:prstGeom prst="rect">
            <a:avLst/>
          </a:prstGeom>
        </p:spPr>
      </p:pic>
      <p:sp>
        <p:nvSpPr>
          <p:cNvPr id="23" name="Rounded Rectangular Callout 22">
            <a:extLst>
              <a:ext uri="{FF2B5EF4-FFF2-40B4-BE49-F238E27FC236}">
                <a16:creationId xmlns:a16="http://schemas.microsoft.com/office/drawing/2014/main" id="{5D4D938A-662F-D1D4-CD3E-4286D82F7442}"/>
              </a:ext>
            </a:extLst>
          </p:cNvPr>
          <p:cNvSpPr/>
          <p:nvPr/>
        </p:nvSpPr>
        <p:spPr>
          <a:xfrm>
            <a:off x="4700584" y="284218"/>
            <a:ext cx="2546777" cy="1232146"/>
          </a:xfrm>
          <a:prstGeom prst="wedgeRoundRectCallout">
            <a:avLst>
              <a:gd name="adj1" fmla="val 60700"/>
              <a:gd name="adj2" fmla="val 161449"/>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(Semi) Automating this bottleneck!</a:t>
            </a:r>
          </a:p>
        </p:txBody>
      </p:sp>
      <p:sp>
        <p:nvSpPr>
          <p:cNvPr id="2" name="Rounded Rectangular Callout 1">
            <a:extLst>
              <a:ext uri="{FF2B5EF4-FFF2-40B4-BE49-F238E27FC236}">
                <a16:creationId xmlns:a16="http://schemas.microsoft.com/office/drawing/2014/main" id="{21CF7AFB-5221-F37A-E715-DC5373DEE82F}"/>
              </a:ext>
            </a:extLst>
          </p:cNvPr>
          <p:cNvSpPr/>
          <p:nvPr/>
        </p:nvSpPr>
        <p:spPr>
          <a:xfrm>
            <a:off x="4487326" y="4184496"/>
            <a:ext cx="4676290" cy="2389285"/>
          </a:xfrm>
          <a:custGeom>
            <a:avLst/>
            <a:gdLst>
              <a:gd name="connsiteX0" fmla="*/ 0 w 2886385"/>
              <a:gd name="connsiteY0" fmla="*/ 231018 h 1386081"/>
              <a:gd name="connsiteX1" fmla="*/ 231018 w 2886385"/>
              <a:gd name="connsiteY1" fmla="*/ 0 h 1386081"/>
              <a:gd name="connsiteX2" fmla="*/ 481064 w 2886385"/>
              <a:gd name="connsiteY2" fmla="*/ 0 h 1386081"/>
              <a:gd name="connsiteX3" fmla="*/ -1789905 w 2886385"/>
              <a:gd name="connsiteY3" fmla="*/ -1003204 h 1386081"/>
              <a:gd name="connsiteX4" fmla="*/ 1202660 w 2886385"/>
              <a:gd name="connsiteY4" fmla="*/ 0 h 1386081"/>
              <a:gd name="connsiteX5" fmla="*/ 2655367 w 2886385"/>
              <a:gd name="connsiteY5" fmla="*/ 0 h 1386081"/>
              <a:gd name="connsiteX6" fmla="*/ 2886385 w 2886385"/>
              <a:gd name="connsiteY6" fmla="*/ 231018 h 1386081"/>
              <a:gd name="connsiteX7" fmla="*/ 2886385 w 2886385"/>
              <a:gd name="connsiteY7" fmla="*/ 231014 h 1386081"/>
              <a:gd name="connsiteX8" fmla="*/ 2886385 w 2886385"/>
              <a:gd name="connsiteY8" fmla="*/ 231014 h 1386081"/>
              <a:gd name="connsiteX9" fmla="*/ 2886385 w 2886385"/>
              <a:gd name="connsiteY9" fmla="*/ 577534 h 1386081"/>
              <a:gd name="connsiteX10" fmla="*/ 2886385 w 2886385"/>
              <a:gd name="connsiteY10" fmla="*/ 1155063 h 1386081"/>
              <a:gd name="connsiteX11" fmla="*/ 2655367 w 2886385"/>
              <a:gd name="connsiteY11" fmla="*/ 1386081 h 1386081"/>
              <a:gd name="connsiteX12" fmla="*/ 1202660 w 2886385"/>
              <a:gd name="connsiteY12" fmla="*/ 1386081 h 1386081"/>
              <a:gd name="connsiteX13" fmla="*/ 481064 w 2886385"/>
              <a:gd name="connsiteY13" fmla="*/ 1386081 h 1386081"/>
              <a:gd name="connsiteX14" fmla="*/ 481064 w 2886385"/>
              <a:gd name="connsiteY14" fmla="*/ 1386081 h 1386081"/>
              <a:gd name="connsiteX15" fmla="*/ 231018 w 2886385"/>
              <a:gd name="connsiteY15" fmla="*/ 1386081 h 1386081"/>
              <a:gd name="connsiteX16" fmla="*/ 0 w 2886385"/>
              <a:gd name="connsiteY16" fmla="*/ 1155063 h 1386081"/>
              <a:gd name="connsiteX17" fmla="*/ 0 w 2886385"/>
              <a:gd name="connsiteY17" fmla="*/ 577534 h 1386081"/>
              <a:gd name="connsiteX18" fmla="*/ 0 w 2886385"/>
              <a:gd name="connsiteY18" fmla="*/ 231014 h 1386081"/>
              <a:gd name="connsiteX19" fmla="*/ 0 w 2886385"/>
              <a:gd name="connsiteY19" fmla="*/ 231014 h 1386081"/>
              <a:gd name="connsiteX20" fmla="*/ 0 w 2886385"/>
              <a:gd name="connsiteY20" fmla="*/ 231018 h 1386081"/>
              <a:gd name="connsiteX0" fmla="*/ 1789905 w 4676290"/>
              <a:gd name="connsiteY0" fmla="*/ 1234222 h 2389285"/>
              <a:gd name="connsiteX1" fmla="*/ 2020923 w 4676290"/>
              <a:gd name="connsiteY1" fmla="*/ 1003204 h 2389285"/>
              <a:gd name="connsiteX2" fmla="*/ 2270969 w 4676290"/>
              <a:gd name="connsiteY2" fmla="*/ 1003204 h 2389285"/>
              <a:gd name="connsiteX3" fmla="*/ 0 w 4676290"/>
              <a:gd name="connsiteY3" fmla="*/ 0 h 2389285"/>
              <a:gd name="connsiteX4" fmla="*/ 3066705 w 4676290"/>
              <a:gd name="connsiteY4" fmla="*/ 76447 h 2389285"/>
              <a:gd name="connsiteX5" fmla="*/ 4445272 w 4676290"/>
              <a:gd name="connsiteY5" fmla="*/ 1003204 h 2389285"/>
              <a:gd name="connsiteX6" fmla="*/ 4676290 w 4676290"/>
              <a:gd name="connsiteY6" fmla="*/ 1234222 h 2389285"/>
              <a:gd name="connsiteX7" fmla="*/ 4676290 w 4676290"/>
              <a:gd name="connsiteY7" fmla="*/ 1234218 h 2389285"/>
              <a:gd name="connsiteX8" fmla="*/ 4676290 w 4676290"/>
              <a:gd name="connsiteY8" fmla="*/ 1234218 h 2389285"/>
              <a:gd name="connsiteX9" fmla="*/ 4676290 w 4676290"/>
              <a:gd name="connsiteY9" fmla="*/ 1580738 h 2389285"/>
              <a:gd name="connsiteX10" fmla="*/ 4676290 w 4676290"/>
              <a:gd name="connsiteY10" fmla="*/ 2158267 h 2389285"/>
              <a:gd name="connsiteX11" fmla="*/ 4445272 w 4676290"/>
              <a:gd name="connsiteY11" fmla="*/ 2389285 h 2389285"/>
              <a:gd name="connsiteX12" fmla="*/ 2992565 w 4676290"/>
              <a:gd name="connsiteY12" fmla="*/ 2389285 h 2389285"/>
              <a:gd name="connsiteX13" fmla="*/ 2270969 w 4676290"/>
              <a:gd name="connsiteY13" fmla="*/ 2389285 h 2389285"/>
              <a:gd name="connsiteX14" fmla="*/ 2270969 w 4676290"/>
              <a:gd name="connsiteY14" fmla="*/ 2389285 h 2389285"/>
              <a:gd name="connsiteX15" fmla="*/ 2020923 w 4676290"/>
              <a:gd name="connsiteY15" fmla="*/ 2389285 h 2389285"/>
              <a:gd name="connsiteX16" fmla="*/ 1789905 w 4676290"/>
              <a:gd name="connsiteY16" fmla="*/ 2158267 h 2389285"/>
              <a:gd name="connsiteX17" fmla="*/ 1789905 w 4676290"/>
              <a:gd name="connsiteY17" fmla="*/ 1580738 h 2389285"/>
              <a:gd name="connsiteX18" fmla="*/ 1789905 w 4676290"/>
              <a:gd name="connsiteY18" fmla="*/ 1234218 h 2389285"/>
              <a:gd name="connsiteX19" fmla="*/ 1789905 w 4676290"/>
              <a:gd name="connsiteY19" fmla="*/ 1234218 h 2389285"/>
              <a:gd name="connsiteX20" fmla="*/ 1789905 w 4676290"/>
              <a:gd name="connsiteY20" fmla="*/ 1234222 h 2389285"/>
              <a:gd name="connsiteX0" fmla="*/ 1789905 w 4676290"/>
              <a:gd name="connsiteY0" fmla="*/ 1234222 h 2389285"/>
              <a:gd name="connsiteX1" fmla="*/ 2020923 w 4676290"/>
              <a:gd name="connsiteY1" fmla="*/ 1003204 h 2389285"/>
              <a:gd name="connsiteX2" fmla="*/ 2270969 w 4676290"/>
              <a:gd name="connsiteY2" fmla="*/ 1003204 h 2389285"/>
              <a:gd name="connsiteX3" fmla="*/ 0 w 4676290"/>
              <a:gd name="connsiteY3" fmla="*/ 0 h 2389285"/>
              <a:gd name="connsiteX4" fmla="*/ 3066705 w 4676290"/>
              <a:gd name="connsiteY4" fmla="*/ 76447 h 2389285"/>
              <a:gd name="connsiteX5" fmla="*/ 4445272 w 4676290"/>
              <a:gd name="connsiteY5" fmla="*/ 1003204 h 2389285"/>
              <a:gd name="connsiteX6" fmla="*/ 4676290 w 4676290"/>
              <a:gd name="connsiteY6" fmla="*/ 1234222 h 2389285"/>
              <a:gd name="connsiteX7" fmla="*/ 4676290 w 4676290"/>
              <a:gd name="connsiteY7" fmla="*/ 1234218 h 2389285"/>
              <a:gd name="connsiteX8" fmla="*/ 4676290 w 4676290"/>
              <a:gd name="connsiteY8" fmla="*/ 1234218 h 2389285"/>
              <a:gd name="connsiteX9" fmla="*/ 4676290 w 4676290"/>
              <a:gd name="connsiteY9" fmla="*/ 1580738 h 2389285"/>
              <a:gd name="connsiteX10" fmla="*/ 4676290 w 4676290"/>
              <a:gd name="connsiteY10" fmla="*/ 2158267 h 2389285"/>
              <a:gd name="connsiteX11" fmla="*/ 4445272 w 4676290"/>
              <a:gd name="connsiteY11" fmla="*/ 2389285 h 2389285"/>
              <a:gd name="connsiteX12" fmla="*/ 2992565 w 4676290"/>
              <a:gd name="connsiteY12" fmla="*/ 2389285 h 2389285"/>
              <a:gd name="connsiteX13" fmla="*/ 2270969 w 4676290"/>
              <a:gd name="connsiteY13" fmla="*/ 2389285 h 2389285"/>
              <a:gd name="connsiteX14" fmla="*/ 2270969 w 4676290"/>
              <a:gd name="connsiteY14" fmla="*/ 2389285 h 2389285"/>
              <a:gd name="connsiteX15" fmla="*/ 2020923 w 4676290"/>
              <a:gd name="connsiteY15" fmla="*/ 2389285 h 2389285"/>
              <a:gd name="connsiteX16" fmla="*/ 1789905 w 4676290"/>
              <a:gd name="connsiteY16" fmla="*/ 2158267 h 2389285"/>
              <a:gd name="connsiteX17" fmla="*/ 1789905 w 4676290"/>
              <a:gd name="connsiteY17" fmla="*/ 1580738 h 2389285"/>
              <a:gd name="connsiteX18" fmla="*/ 1789905 w 4676290"/>
              <a:gd name="connsiteY18" fmla="*/ 1234218 h 2389285"/>
              <a:gd name="connsiteX19" fmla="*/ 1789905 w 4676290"/>
              <a:gd name="connsiteY19" fmla="*/ 1234218 h 2389285"/>
              <a:gd name="connsiteX20" fmla="*/ 1789905 w 4676290"/>
              <a:gd name="connsiteY20" fmla="*/ 1234222 h 2389285"/>
              <a:gd name="connsiteX0" fmla="*/ 1789905 w 4676290"/>
              <a:gd name="connsiteY0" fmla="*/ 1234222 h 2389285"/>
              <a:gd name="connsiteX1" fmla="*/ 2020923 w 4676290"/>
              <a:gd name="connsiteY1" fmla="*/ 1003204 h 2389285"/>
              <a:gd name="connsiteX2" fmla="*/ 2270969 w 4676290"/>
              <a:gd name="connsiteY2" fmla="*/ 1003204 h 2389285"/>
              <a:gd name="connsiteX3" fmla="*/ 0 w 4676290"/>
              <a:gd name="connsiteY3" fmla="*/ 0 h 2389285"/>
              <a:gd name="connsiteX4" fmla="*/ 3066705 w 4676290"/>
              <a:gd name="connsiteY4" fmla="*/ 76447 h 2389285"/>
              <a:gd name="connsiteX5" fmla="*/ 4445272 w 4676290"/>
              <a:gd name="connsiteY5" fmla="*/ 1003204 h 2389285"/>
              <a:gd name="connsiteX6" fmla="*/ 4676290 w 4676290"/>
              <a:gd name="connsiteY6" fmla="*/ 1234222 h 2389285"/>
              <a:gd name="connsiteX7" fmla="*/ 4676290 w 4676290"/>
              <a:gd name="connsiteY7" fmla="*/ 1234218 h 2389285"/>
              <a:gd name="connsiteX8" fmla="*/ 4676290 w 4676290"/>
              <a:gd name="connsiteY8" fmla="*/ 1234218 h 2389285"/>
              <a:gd name="connsiteX9" fmla="*/ 4676290 w 4676290"/>
              <a:gd name="connsiteY9" fmla="*/ 1580738 h 2389285"/>
              <a:gd name="connsiteX10" fmla="*/ 4676290 w 4676290"/>
              <a:gd name="connsiteY10" fmla="*/ 2158267 h 2389285"/>
              <a:gd name="connsiteX11" fmla="*/ 4445272 w 4676290"/>
              <a:gd name="connsiteY11" fmla="*/ 2389285 h 2389285"/>
              <a:gd name="connsiteX12" fmla="*/ 2992565 w 4676290"/>
              <a:gd name="connsiteY12" fmla="*/ 2389285 h 2389285"/>
              <a:gd name="connsiteX13" fmla="*/ 2270969 w 4676290"/>
              <a:gd name="connsiteY13" fmla="*/ 2389285 h 2389285"/>
              <a:gd name="connsiteX14" fmla="*/ 2270969 w 4676290"/>
              <a:gd name="connsiteY14" fmla="*/ 2389285 h 2389285"/>
              <a:gd name="connsiteX15" fmla="*/ 2020923 w 4676290"/>
              <a:gd name="connsiteY15" fmla="*/ 2389285 h 2389285"/>
              <a:gd name="connsiteX16" fmla="*/ 1789905 w 4676290"/>
              <a:gd name="connsiteY16" fmla="*/ 2158267 h 2389285"/>
              <a:gd name="connsiteX17" fmla="*/ 1789905 w 4676290"/>
              <a:gd name="connsiteY17" fmla="*/ 1580738 h 2389285"/>
              <a:gd name="connsiteX18" fmla="*/ 1789905 w 4676290"/>
              <a:gd name="connsiteY18" fmla="*/ 1234218 h 2389285"/>
              <a:gd name="connsiteX19" fmla="*/ 1789905 w 4676290"/>
              <a:gd name="connsiteY19" fmla="*/ 1234218 h 2389285"/>
              <a:gd name="connsiteX20" fmla="*/ 1789905 w 4676290"/>
              <a:gd name="connsiteY20" fmla="*/ 1234222 h 2389285"/>
              <a:gd name="connsiteX0" fmla="*/ 1789905 w 4676290"/>
              <a:gd name="connsiteY0" fmla="*/ 1234222 h 2389285"/>
              <a:gd name="connsiteX1" fmla="*/ 2020923 w 4676290"/>
              <a:gd name="connsiteY1" fmla="*/ 1003204 h 2389285"/>
              <a:gd name="connsiteX2" fmla="*/ 2270969 w 4676290"/>
              <a:gd name="connsiteY2" fmla="*/ 1003204 h 2389285"/>
              <a:gd name="connsiteX3" fmla="*/ 0 w 4676290"/>
              <a:gd name="connsiteY3" fmla="*/ 0 h 2389285"/>
              <a:gd name="connsiteX4" fmla="*/ 3066705 w 4676290"/>
              <a:gd name="connsiteY4" fmla="*/ 76447 h 2389285"/>
              <a:gd name="connsiteX5" fmla="*/ 4099283 w 4676290"/>
              <a:gd name="connsiteY5" fmla="*/ 1077345 h 2389285"/>
              <a:gd name="connsiteX6" fmla="*/ 4676290 w 4676290"/>
              <a:gd name="connsiteY6" fmla="*/ 1234222 h 2389285"/>
              <a:gd name="connsiteX7" fmla="*/ 4676290 w 4676290"/>
              <a:gd name="connsiteY7" fmla="*/ 1234218 h 2389285"/>
              <a:gd name="connsiteX8" fmla="*/ 4676290 w 4676290"/>
              <a:gd name="connsiteY8" fmla="*/ 1234218 h 2389285"/>
              <a:gd name="connsiteX9" fmla="*/ 4676290 w 4676290"/>
              <a:gd name="connsiteY9" fmla="*/ 1580738 h 2389285"/>
              <a:gd name="connsiteX10" fmla="*/ 4676290 w 4676290"/>
              <a:gd name="connsiteY10" fmla="*/ 2158267 h 2389285"/>
              <a:gd name="connsiteX11" fmla="*/ 4445272 w 4676290"/>
              <a:gd name="connsiteY11" fmla="*/ 2389285 h 2389285"/>
              <a:gd name="connsiteX12" fmla="*/ 2992565 w 4676290"/>
              <a:gd name="connsiteY12" fmla="*/ 2389285 h 2389285"/>
              <a:gd name="connsiteX13" fmla="*/ 2270969 w 4676290"/>
              <a:gd name="connsiteY13" fmla="*/ 2389285 h 2389285"/>
              <a:gd name="connsiteX14" fmla="*/ 2270969 w 4676290"/>
              <a:gd name="connsiteY14" fmla="*/ 2389285 h 2389285"/>
              <a:gd name="connsiteX15" fmla="*/ 2020923 w 4676290"/>
              <a:gd name="connsiteY15" fmla="*/ 2389285 h 2389285"/>
              <a:gd name="connsiteX16" fmla="*/ 1789905 w 4676290"/>
              <a:gd name="connsiteY16" fmla="*/ 2158267 h 2389285"/>
              <a:gd name="connsiteX17" fmla="*/ 1789905 w 4676290"/>
              <a:gd name="connsiteY17" fmla="*/ 1580738 h 2389285"/>
              <a:gd name="connsiteX18" fmla="*/ 1789905 w 4676290"/>
              <a:gd name="connsiteY18" fmla="*/ 1234218 h 2389285"/>
              <a:gd name="connsiteX19" fmla="*/ 1789905 w 4676290"/>
              <a:gd name="connsiteY19" fmla="*/ 1234218 h 2389285"/>
              <a:gd name="connsiteX20" fmla="*/ 1789905 w 4676290"/>
              <a:gd name="connsiteY20" fmla="*/ 1234222 h 238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76290" h="2389285">
                <a:moveTo>
                  <a:pt x="1789905" y="1234222"/>
                </a:moveTo>
                <a:cubicBezTo>
                  <a:pt x="1789905" y="1106634"/>
                  <a:pt x="1893335" y="1003204"/>
                  <a:pt x="2020923" y="1003204"/>
                </a:cubicBezTo>
                <a:lnTo>
                  <a:pt x="2270969" y="1003204"/>
                </a:lnTo>
                <a:lnTo>
                  <a:pt x="0" y="0"/>
                </a:lnTo>
                <a:cubicBezTo>
                  <a:pt x="1022235" y="25482"/>
                  <a:pt x="4108048" y="2238111"/>
                  <a:pt x="3066705" y="76447"/>
                </a:cubicBezTo>
                <a:cubicBezTo>
                  <a:pt x="3550941" y="76447"/>
                  <a:pt x="3615047" y="1077345"/>
                  <a:pt x="4099283" y="1077345"/>
                </a:cubicBezTo>
                <a:cubicBezTo>
                  <a:pt x="4226871" y="1077345"/>
                  <a:pt x="4676290" y="1106634"/>
                  <a:pt x="4676290" y="1234222"/>
                </a:cubicBezTo>
                <a:lnTo>
                  <a:pt x="4676290" y="1234218"/>
                </a:lnTo>
                <a:lnTo>
                  <a:pt x="4676290" y="1234218"/>
                </a:lnTo>
                <a:lnTo>
                  <a:pt x="4676290" y="1580738"/>
                </a:lnTo>
                <a:lnTo>
                  <a:pt x="4676290" y="2158267"/>
                </a:lnTo>
                <a:cubicBezTo>
                  <a:pt x="4676290" y="2285855"/>
                  <a:pt x="4572860" y="2389285"/>
                  <a:pt x="4445272" y="2389285"/>
                </a:cubicBezTo>
                <a:lnTo>
                  <a:pt x="2992565" y="2389285"/>
                </a:lnTo>
                <a:lnTo>
                  <a:pt x="2270969" y="2389285"/>
                </a:lnTo>
                <a:lnTo>
                  <a:pt x="2270969" y="2389285"/>
                </a:lnTo>
                <a:lnTo>
                  <a:pt x="2020923" y="2389285"/>
                </a:lnTo>
                <a:cubicBezTo>
                  <a:pt x="1893335" y="2389285"/>
                  <a:pt x="1789905" y="2285855"/>
                  <a:pt x="1789905" y="2158267"/>
                </a:cubicBezTo>
                <a:lnTo>
                  <a:pt x="1789905" y="1580738"/>
                </a:lnTo>
                <a:lnTo>
                  <a:pt x="1789905" y="1234218"/>
                </a:lnTo>
                <a:lnTo>
                  <a:pt x="1789905" y="1234218"/>
                </a:lnTo>
                <a:lnTo>
                  <a:pt x="1789905" y="1234222"/>
                </a:lnTo>
                <a:close/>
              </a:path>
            </a:pathLst>
          </a:cu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a:p>
            <a:pPr algn="ctr"/>
            <a:r>
              <a:rPr lang="en-US"/>
              <a:t>		</a:t>
            </a:r>
          </a:p>
          <a:p>
            <a:pPr algn="ctr"/>
            <a:r>
              <a:rPr lang="en-US"/>
              <a:t>		</a:t>
            </a:r>
          </a:p>
          <a:p>
            <a:pPr algn="ctr"/>
            <a:r>
              <a:rPr lang="en-US"/>
              <a:t>		By starting the process at 		the point of creation</a:t>
            </a:r>
          </a:p>
        </p:txBody>
      </p:sp>
    </p:spTree>
    <p:extLst>
      <p:ext uri="{BB962C8B-B14F-4D97-AF65-F5344CB8AC3E}">
        <p14:creationId xmlns:p14="http://schemas.microsoft.com/office/powerpoint/2010/main" val="107520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300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AD4E94-15CA-E85B-2F50-F0A4D5F88AD5}"/>
              </a:ext>
            </a:extLst>
          </p:cNvPr>
          <p:cNvSpPr txBox="1"/>
          <p:nvPr/>
        </p:nvSpPr>
        <p:spPr>
          <a:xfrm>
            <a:off x="838200" y="4707924"/>
            <a:ext cx="10294856" cy="1384995"/>
          </a:xfrm>
          <a:prstGeom prst="rect">
            <a:avLst/>
          </a:prstGeom>
          <a:solidFill>
            <a:schemeClr val="accent6">
              <a:lumMod val="20000"/>
              <a:lumOff val="80000"/>
            </a:schemeClr>
          </a:solidFill>
        </p:spPr>
        <p:txBody>
          <a:bodyPr wrap="square" rtlCol="0">
            <a:spAutoFit/>
          </a:bodyPr>
          <a:lstStyle/>
          <a:p>
            <a:r>
              <a:rPr lang="en-US" sz="2800"/>
              <a:t>5. More research </a:t>
            </a:r>
            <a:r>
              <a:rPr lang="en-US" sz="2800" b="1">
                <a:solidFill>
                  <a:schemeClr val="accent1"/>
                </a:solidFill>
              </a:rPr>
              <a:t>is needed  </a:t>
            </a:r>
            <a:r>
              <a:rPr lang="en-US" sz="2800"/>
              <a:t>on:  </a:t>
            </a:r>
          </a:p>
          <a:p>
            <a:pPr marL="457200" indent="-457200">
              <a:buFont typeface="Arial" panose="020B0604020202020204" pitchFamily="34" charset="0"/>
              <a:buChar char="•"/>
            </a:pPr>
            <a:r>
              <a:rPr lang="en-US" sz="2800"/>
              <a:t>understanding risk and drivers of risk </a:t>
            </a:r>
          </a:p>
          <a:p>
            <a:pPr marL="457200" indent="-457200">
              <a:buFont typeface="Arial" panose="020B0604020202020204" pitchFamily="34" charset="0"/>
              <a:buChar char="•"/>
            </a:pPr>
            <a:r>
              <a:rPr lang="en-US" sz="2800"/>
              <a:t> ‘proof of concept’ semi-automated risk assessment toolkits</a:t>
            </a:r>
            <a:endParaRPr lang="en-US"/>
          </a:p>
        </p:txBody>
      </p:sp>
      <p:sp>
        <p:nvSpPr>
          <p:cNvPr id="5" name="Title 4">
            <a:extLst>
              <a:ext uri="{FF2B5EF4-FFF2-40B4-BE49-F238E27FC236}">
                <a16:creationId xmlns:a16="http://schemas.microsoft.com/office/drawing/2014/main" id="{2FE2EEDB-D34A-9A85-1440-C85EE5704039}"/>
              </a:ext>
            </a:extLst>
          </p:cNvPr>
          <p:cNvSpPr>
            <a:spLocks noGrp="1"/>
          </p:cNvSpPr>
          <p:nvPr>
            <p:ph type="title"/>
          </p:nvPr>
        </p:nvSpPr>
        <p:spPr/>
        <p:txBody>
          <a:bodyPr/>
          <a:lstStyle/>
          <a:p>
            <a:r>
              <a:rPr lang="en-US"/>
              <a:t>GRAIMATTER key recommendations</a:t>
            </a:r>
            <a:r>
              <a:rPr lang="en-US" baseline="30000"/>
              <a:t>1</a:t>
            </a:r>
            <a:endParaRPr lang="en-US"/>
          </a:p>
        </p:txBody>
      </p:sp>
      <p:sp>
        <p:nvSpPr>
          <p:cNvPr id="6" name="Content Placeholder 5">
            <a:extLst>
              <a:ext uri="{FF2B5EF4-FFF2-40B4-BE49-F238E27FC236}">
                <a16:creationId xmlns:a16="http://schemas.microsoft.com/office/drawing/2014/main" id="{53A77468-DEEC-6990-4A19-8B315EB4BB52}"/>
              </a:ext>
            </a:extLst>
          </p:cNvPr>
          <p:cNvSpPr>
            <a:spLocks noGrp="1"/>
          </p:cNvSpPr>
          <p:nvPr>
            <p:ph idx="1"/>
          </p:nvPr>
        </p:nvSpPr>
        <p:spPr>
          <a:xfrm>
            <a:off x="838201" y="1825625"/>
            <a:ext cx="10379528" cy="2882299"/>
          </a:xfrm>
        </p:spPr>
        <p:txBody>
          <a:bodyPr>
            <a:normAutofit/>
          </a:bodyPr>
          <a:lstStyle/>
          <a:p>
            <a:pPr marL="514350" indent="-514350">
              <a:buFont typeface="+mj-lt"/>
              <a:buAutoNum type="arabicPeriod"/>
            </a:pPr>
            <a:r>
              <a:rPr lang="en-US"/>
              <a:t>Discussions about SDC should begin during project inception</a:t>
            </a:r>
          </a:p>
          <a:p>
            <a:pPr marL="457200" lvl="1" indent="0">
              <a:buNone/>
            </a:pPr>
            <a:r>
              <a:rPr lang="en-US"/>
              <a:t>Support </a:t>
            </a:r>
            <a:r>
              <a:rPr lang="en-US" b="1">
                <a:solidFill>
                  <a:schemeClr val="accent1"/>
                </a:solidFill>
              </a:rPr>
              <a:t>is needed </a:t>
            </a:r>
            <a:r>
              <a:rPr lang="en-US"/>
              <a:t>for this</a:t>
            </a:r>
          </a:p>
          <a:p>
            <a:pPr marL="514350" indent="-514350">
              <a:buFont typeface="+mj-lt"/>
              <a:buAutoNum type="arabicPeriod"/>
            </a:pPr>
            <a:r>
              <a:rPr lang="en-US"/>
              <a:t>Understanding of deployment scenarios </a:t>
            </a:r>
            <a:r>
              <a:rPr lang="en-US" b="1">
                <a:solidFill>
                  <a:schemeClr val="accent1"/>
                </a:solidFill>
              </a:rPr>
              <a:t>is needed</a:t>
            </a:r>
            <a:r>
              <a:rPr lang="en-US"/>
              <a:t>: </a:t>
            </a:r>
          </a:p>
          <a:p>
            <a:pPr marL="457200" lvl="1" indent="0">
              <a:buNone/>
            </a:pPr>
            <a:r>
              <a:rPr lang="en-US" sz="2800"/>
              <a:t>Model Disclosure Controls vs Model Query Controls</a:t>
            </a:r>
          </a:p>
          <a:p>
            <a:pPr marL="514350" indent="-514350">
              <a:buFont typeface="+mj-lt"/>
              <a:buAutoNum type="arabicPeriod"/>
            </a:pPr>
            <a:r>
              <a:rPr lang="en-US"/>
              <a:t>(Amended) Legal agreements </a:t>
            </a:r>
            <a:r>
              <a:rPr lang="en-US" b="1">
                <a:solidFill>
                  <a:schemeClr val="accent1"/>
                </a:solidFill>
              </a:rPr>
              <a:t>may be needed</a:t>
            </a:r>
            <a:r>
              <a:rPr lang="en-US"/>
              <a:t>.</a:t>
            </a:r>
          </a:p>
          <a:p>
            <a:pPr marL="514350" indent="-514350">
              <a:buFont typeface="+mj-lt"/>
              <a:buAutoNum type="arabicPeriod"/>
            </a:pPr>
            <a:r>
              <a:rPr lang="en-US"/>
              <a:t>Training &amp; Resources </a:t>
            </a:r>
            <a:r>
              <a:rPr lang="en-US" b="1">
                <a:solidFill>
                  <a:schemeClr val="accent1"/>
                </a:solidFill>
              </a:rPr>
              <a:t>definitely needed</a:t>
            </a:r>
          </a:p>
        </p:txBody>
      </p:sp>
    </p:spTree>
    <p:extLst>
      <p:ext uri="{BB962C8B-B14F-4D97-AF65-F5344CB8AC3E}">
        <p14:creationId xmlns:p14="http://schemas.microsoft.com/office/powerpoint/2010/main" val="545936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C3FB3-BFE2-477A-ACC1-B9AC0947FFB1}"/>
              </a:ext>
            </a:extLst>
          </p:cNvPr>
          <p:cNvSpPr>
            <a:spLocks noGrp="1"/>
          </p:cNvSpPr>
          <p:nvPr>
            <p:ph type="title"/>
          </p:nvPr>
        </p:nvSpPr>
        <p:spPr/>
        <p:txBody>
          <a:bodyPr>
            <a:normAutofit/>
          </a:bodyPr>
          <a:lstStyle/>
          <a:p>
            <a:r>
              <a:rPr lang="en-US" sz="4000"/>
              <a:t>Proof of concept for semi-automated assessment: ‘</a:t>
            </a:r>
            <a:r>
              <a:rPr lang="en-US" sz="4000" err="1"/>
              <a:t>SafeModel</a:t>
            </a:r>
            <a:r>
              <a:rPr lang="en-US" sz="4000"/>
              <a:t>’ wrappers</a:t>
            </a:r>
            <a:endParaRPr lang="en-GB" sz="4000"/>
          </a:p>
        </p:txBody>
      </p:sp>
      <p:sp>
        <p:nvSpPr>
          <p:cNvPr id="7" name="Content Placeholder 2">
            <a:extLst>
              <a:ext uri="{FF2B5EF4-FFF2-40B4-BE49-F238E27FC236}">
                <a16:creationId xmlns:a16="http://schemas.microsoft.com/office/drawing/2014/main" id="{22544F00-6B23-4F42-9E51-8AF8DD8368E4}"/>
              </a:ext>
            </a:extLst>
          </p:cNvPr>
          <p:cNvSpPr>
            <a:spLocks noGrp="1"/>
          </p:cNvSpPr>
          <p:nvPr>
            <p:ph idx="1"/>
          </p:nvPr>
        </p:nvSpPr>
        <p:spPr>
          <a:xfrm>
            <a:off x="646111" y="2070295"/>
            <a:ext cx="7573326" cy="2575846"/>
          </a:xfrm>
        </p:spPr>
        <p:txBody>
          <a:bodyPr vert="horz" lIns="91440" tIns="45720" rIns="91440" bIns="45720" rtlCol="0" anchor="t">
            <a:normAutofit/>
          </a:bodyPr>
          <a:lstStyle/>
          <a:p>
            <a:pPr marL="0" indent="0">
              <a:buNone/>
            </a:pPr>
            <a:r>
              <a:rPr lang="en-US"/>
              <a:t>Same design philosophy as acro libraries:</a:t>
            </a:r>
          </a:p>
          <a:p>
            <a:pPr lvl="1"/>
            <a:r>
              <a:rPr lang="en-US"/>
              <a:t>Provides real-time help for users </a:t>
            </a:r>
          </a:p>
          <a:p>
            <a:pPr marL="457200" lvl="1" indent="0">
              <a:buNone/>
            </a:pPr>
            <a:r>
              <a:rPr lang="en-US"/>
              <a:t>    e.g. around hyper-parameter settings</a:t>
            </a:r>
          </a:p>
          <a:p>
            <a:pPr lvl="1"/>
            <a:r>
              <a:rPr lang="en-US"/>
              <a:t>Checks for common user errors</a:t>
            </a:r>
          </a:p>
          <a:p>
            <a:pPr lvl="1"/>
            <a:r>
              <a:rPr lang="en-US"/>
              <a:t>Runs a suite of other attacks</a:t>
            </a:r>
          </a:p>
          <a:p>
            <a:pPr lvl="1"/>
            <a:r>
              <a:rPr lang="en-US"/>
              <a:t>Produces report for TRE output checkers</a:t>
            </a:r>
          </a:p>
        </p:txBody>
      </p:sp>
      <p:sp>
        <p:nvSpPr>
          <p:cNvPr id="3" name="TextBox 2">
            <a:extLst>
              <a:ext uri="{FF2B5EF4-FFF2-40B4-BE49-F238E27FC236}">
                <a16:creationId xmlns:a16="http://schemas.microsoft.com/office/drawing/2014/main" id="{1FD3A8A4-B632-6E57-600B-8FF12D52AEEB}"/>
              </a:ext>
            </a:extLst>
          </p:cNvPr>
          <p:cNvSpPr txBox="1"/>
          <p:nvPr/>
        </p:nvSpPr>
        <p:spPr>
          <a:xfrm>
            <a:off x="7396223" y="2070295"/>
            <a:ext cx="4423911" cy="2610843"/>
          </a:xfrm>
          <a:prstGeom prst="rect">
            <a:avLst/>
          </a:prstGeom>
          <a:solidFill>
            <a:schemeClr val="accent6">
              <a:lumMod val="20000"/>
              <a:lumOff val="80000"/>
            </a:schemeClr>
          </a:solidFill>
        </p:spPr>
        <p:txBody>
          <a:bodyPr wrap="square" rtlCol="0">
            <a:spAutoFit/>
          </a:bodyPr>
          <a:lstStyle/>
          <a:p>
            <a:pPr marL="285750" indent="-285750">
              <a:lnSpc>
                <a:spcPct val="150000"/>
              </a:lnSpc>
              <a:buFont typeface="Arial" panose="020B0604020202020204" pitchFamily="34" charset="0"/>
              <a:buChar char="•"/>
            </a:pPr>
            <a:r>
              <a:rPr lang="en-US" sz="2800" dirty="0" err="1">
                <a:solidFill>
                  <a:schemeClr val="accent1"/>
                </a:solidFill>
              </a:rPr>
              <a:t>SafeDecisionTree</a:t>
            </a:r>
            <a:r>
              <a:rPr lang="en-US" sz="2800" dirty="0">
                <a:solidFill>
                  <a:schemeClr val="accent1"/>
                </a:solidFill>
              </a:rPr>
              <a:t>()</a:t>
            </a:r>
          </a:p>
          <a:p>
            <a:pPr marL="285750" indent="-285750">
              <a:lnSpc>
                <a:spcPct val="150000"/>
              </a:lnSpc>
              <a:buFont typeface="Arial" panose="020B0604020202020204" pitchFamily="34" charset="0"/>
              <a:buChar char="•"/>
            </a:pPr>
            <a:r>
              <a:rPr lang="en-US" sz="2800" dirty="0" err="1">
                <a:solidFill>
                  <a:schemeClr val="accent1"/>
                </a:solidFill>
              </a:rPr>
              <a:t>SafeRandomForest</a:t>
            </a:r>
            <a:r>
              <a:rPr lang="en-US" sz="2800" dirty="0">
                <a:solidFill>
                  <a:schemeClr val="accent1"/>
                </a:solidFill>
              </a:rPr>
              <a:t>()</a:t>
            </a:r>
          </a:p>
          <a:p>
            <a:pPr marL="285750" indent="-285750">
              <a:lnSpc>
                <a:spcPct val="150000"/>
              </a:lnSpc>
              <a:buFont typeface="Arial" panose="020B0604020202020204" pitchFamily="34" charset="0"/>
              <a:buChar char="•"/>
            </a:pPr>
            <a:r>
              <a:rPr lang="en-US" sz="2800" dirty="0" err="1">
                <a:solidFill>
                  <a:schemeClr val="accent1"/>
                </a:solidFill>
              </a:rPr>
              <a:t>SafeSVC</a:t>
            </a:r>
            <a:r>
              <a:rPr lang="en-US" sz="2800" dirty="0">
                <a:solidFill>
                  <a:schemeClr val="accent1"/>
                </a:solidFill>
              </a:rPr>
              <a:t>()</a:t>
            </a:r>
          </a:p>
          <a:p>
            <a:pPr marL="285750" indent="-285750">
              <a:lnSpc>
                <a:spcPct val="150000"/>
              </a:lnSpc>
              <a:buFont typeface="Arial" panose="020B0604020202020204" pitchFamily="34" charset="0"/>
              <a:buChar char="•"/>
            </a:pPr>
            <a:r>
              <a:rPr lang="en-US" sz="2800" dirty="0" err="1">
                <a:solidFill>
                  <a:schemeClr val="accent1"/>
                </a:solidFill>
              </a:rPr>
              <a:t>SafeKeras</a:t>
            </a:r>
            <a:r>
              <a:rPr lang="en-US" sz="2800" dirty="0">
                <a:solidFill>
                  <a:schemeClr val="accent1"/>
                </a:solidFill>
              </a:rPr>
              <a:t>()</a:t>
            </a:r>
            <a:endParaRPr lang="en-US" dirty="0">
              <a:solidFill>
                <a:schemeClr val="accent1"/>
              </a:solidFill>
            </a:endParaRPr>
          </a:p>
        </p:txBody>
      </p:sp>
    </p:spTree>
    <p:extLst>
      <p:ext uri="{BB962C8B-B14F-4D97-AF65-F5344CB8AC3E}">
        <p14:creationId xmlns:p14="http://schemas.microsoft.com/office/powerpoint/2010/main" val="3686536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801B4-963F-23EB-0828-F25E50CF9FEC}"/>
              </a:ext>
            </a:extLst>
          </p:cNvPr>
          <p:cNvSpPr>
            <a:spLocks noGrp="1"/>
          </p:cNvSpPr>
          <p:nvPr>
            <p:ph type="title"/>
          </p:nvPr>
        </p:nvSpPr>
        <p:spPr/>
        <p:txBody>
          <a:bodyPr>
            <a:normAutofit/>
          </a:bodyPr>
          <a:lstStyle/>
          <a:p>
            <a:r>
              <a:rPr lang="en-US"/>
              <a:t>How SACRO advanced risk assessment of AI?</a:t>
            </a:r>
          </a:p>
        </p:txBody>
      </p:sp>
      <p:sp>
        <p:nvSpPr>
          <p:cNvPr id="4" name="Content Placeholder 3">
            <a:extLst>
              <a:ext uri="{FF2B5EF4-FFF2-40B4-BE49-F238E27FC236}">
                <a16:creationId xmlns:a16="http://schemas.microsoft.com/office/drawing/2014/main" id="{65EA5C13-B83E-87AC-9ED2-0FF83FF9AE70}"/>
              </a:ext>
            </a:extLst>
          </p:cNvPr>
          <p:cNvSpPr>
            <a:spLocks noGrp="1"/>
          </p:cNvSpPr>
          <p:nvPr>
            <p:ph sz="half" idx="2"/>
          </p:nvPr>
        </p:nvSpPr>
        <p:spPr>
          <a:xfrm>
            <a:off x="963826" y="2914669"/>
            <a:ext cx="9489989" cy="1915223"/>
          </a:xfrm>
          <a:solidFill>
            <a:schemeClr val="accent2">
              <a:lumMod val="40000"/>
              <a:lumOff val="60000"/>
            </a:schemeClr>
          </a:solidFill>
        </p:spPr>
        <p:txBody>
          <a:bodyPr>
            <a:normAutofit/>
          </a:bodyPr>
          <a:lstStyle/>
          <a:p>
            <a:pPr marL="0" indent="0">
              <a:buNone/>
            </a:pPr>
            <a:r>
              <a:rPr lang="en-US"/>
              <a:t>PIE: Consensus statement about use of automation</a:t>
            </a:r>
          </a:p>
          <a:p>
            <a:pPr lvl="1"/>
            <a:r>
              <a:rPr lang="en-US"/>
              <a:t>Inevitable when outputs are ML</a:t>
            </a:r>
          </a:p>
          <a:p>
            <a:pPr lvl="1"/>
            <a:r>
              <a:rPr lang="en-US"/>
              <a:t>Adopted by HDR UK, ONS, ....</a:t>
            </a:r>
          </a:p>
          <a:p>
            <a:pPr lvl="1"/>
            <a:r>
              <a:rPr lang="en-US"/>
              <a:t>Defines both Practice &amp; training related expectations</a:t>
            </a:r>
          </a:p>
          <a:p>
            <a:pPr lvl="1"/>
            <a:endParaRPr lang="en-US"/>
          </a:p>
          <a:p>
            <a:endParaRPr lang="en-US"/>
          </a:p>
        </p:txBody>
      </p:sp>
      <p:sp>
        <p:nvSpPr>
          <p:cNvPr id="3" name="TextBox 2">
            <a:extLst>
              <a:ext uri="{FF2B5EF4-FFF2-40B4-BE49-F238E27FC236}">
                <a16:creationId xmlns:a16="http://schemas.microsoft.com/office/drawing/2014/main" id="{BD27CFF5-2585-C537-B7DA-2A33551CE6D3}"/>
              </a:ext>
            </a:extLst>
          </p:cNvPr>
          <p:cNvSpPr txBox="1"/>
          <p:nvPr/>
        </p:nvSpPr>
        <p:spPr>
          <a:xfrm>
            <a:off x="963826" y="1825625"/>
            <a:ext cx="9489989" cy="954107"/>
          </a:xfrm>
          <a:prstGeom prst="rect">
            <a:avLst/>
          </a:prstGeom>
          <a:solidFill>
            <a:schemeClr val="accent6">
              <a:lumMod val="20000"/>
              <a:lumOff val="80000"/>
            </a:schemeClr>
          </a:solidFill>
        </p:spPr>
        <p:txBody>
          <a:bodyPr wrap="square" rtlCol="0">
            <a:spAutoFit/>
          </a:bodyPr>
          <a:lstStyle/>
          <a:p>
            <a:r>
              <a:rPr lang="en-US" sz="2800"/>
              <a:t>Benefitted from a number of case studies providing advice and support to our partner TREs</a:t>
            </a:r>
          </a:p>
        </p:txBody>
      </p:sp>
      <p:sp>
        <p:nvSpPr>
          <p:cNvPr id="5" name="Content Placeholder 3">
            <a:extLst>
              <a:ext uri="{FF2B5EF4-FFF2-40B4-BE49-F238E27FC236}">
                <a16:creationId xmlns:a16="http://schemas.microsoft.com/office/drawing/2014/main" id="{443308FE-F4D6-B523-D3C8-4D3726A7CF7B}"/>
              </a:ext>
            </a:extLst>
          </p:cNvPr>
          <p:cNvSpPr txBox="1">
            <a:spLocks/>
          </p:cNvSpPr>
          <p:nvPr/>
        </p:nvSpPr>
        <p:spPr>
          <a:xfrm>
            <a:off x="963826" y="4964829"/>
            <a:ext cx="9489989" cy="1746422"/>
          </a:xfrm>
          <a:prstGeom prst="rect">
            <a:avLst/>
          </a:prstGeom>
          <a:solidFill>
            <a:schemeClr val="accent5">
              <a:lumMod val="40000"/>
              <a:lumOff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Refinements to AI-SDC toolkit</a:t>
            </a:r>
          </a:p>
          <a:p>
            <a:pPr lvl="1"/>
            <a:r>
              <a:rPr lang="en-US"/>
              <a:t>More membership inference attacks</a:t>
            </a:r>
          </a:p>
          <a:p>
            <a:pPr lvl="1"/>
            <a:r>
              <a:rPr lang="en-US"/>
              <a:t>Closer links to ‘traditional-SDC’ theory via new ‘structural attacks’</a:t>
            </a:r>
          </a:p>
          <a:p>
            <a:pPr lvl="1"/>
            <a:r>
              <a:rPr lang="en-US"/>
              <a:t>Support for ‘user journeys</a:t>
            </a:r>
          </a:p>
        </p:txBody>
      </p:sp>
    </p:spTree>
    <p:extLst>
      <p:ext uri="{BB962C8B-B14F-4D97-AF65-F5344CB8AC3E}">
        <p14:creationId xmlns:p14="http://schemas.microsoft.com/office/powerpoint/2010/main" val="128756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B25B8-C233-EDEC-04F0-9A9DD59A9C34}"/>
              </a:ext>
            </a:extLst>
          </p:cNvPr>
          <p:cNvSpPr>
            <a:spLocks noGrp="1"/>
          </p:cNvSpPr>
          <p:nvPr>
            <p:ph type="title"/>
          </p:nvPr>
        </p:nvSpPr>
        <p:spPr>
          <a:xfrm>
            <a:off x="838200" y="365125"/>
            <a:ext cx="10919526" cy="878145"/>
          </a:xfrm>
        </p:spPr>
        <p:txBody>
          <a:bodyPr/>
          <a:lstStyle/>
          <a:p>
            <a:r>
              <a:rPr lang="en-US"/>
              <a:t>AI-SDC: Attacks and metrics available</a:t>
            </a:r>
          </a:p>
        </p:txBody>
      </p:sp>
      <p:sp>
        <p:nvSpPr>
          <p:cNvPr id="3" name="Content Placeholder 2">
            <a:extLst>
              <a:ext uri="{FF2B5EF4-FFF2-40B4-BE49-F238E27FC236}">
                <a16:creationId xmlns:a16="http://schemas.microsoft.com/office/drawing/2014/main" id="{9A43647C-55EA-AEF3-1990-D306E5E8800C}"/>
              </a:ext>
            </a:extLst>
          </p:cNvPr>
          <p:cNvSpPr>
            <a:spLocks noGrp="1"/>
          </p:cNvSpPr>
          <p:nvPr>
            <p:ph sz="half" idx="1"/>
          </p:nvPr>
        </p:nvSpPr>
        <p:spPr>
          <a:xfrm>
            <a:off x="838200" y="4011561"/>
            <a:ext cx="5181600" cy="2569803"/>
          </a:xfrm>
          <a:solidFill>
            <a:schemeClr val="accent5">
              <a:lumMod val="40000"/>
              <a:lumOff val="60000"/>
            </a:schemeClr>
          </a:solidFill>
        </p:spPr>
        <p:txBody>
          <a:bodyPr>
            <a:normAutofit lnSpcReduction="10000"/>
          </a:bodyPr>
          <a:lstStyle/>
          <a:p>
            <a:pPr marL="0" indent="0">
              <a:buNone/>
            </a:pPr>
            <a:r>
              <a:rPr lang="en-US"/>
              <a:t>User-</a:t>
            </a:r>
            <a:r>
              <a:rPr lang="en-US" err="1"/>
              <a:t>behaviour</a:t>
            </a:r>
            <a:r>
              <a:rPr lang="en-US"/>
              <a:t> Attacks</a:t>
            </a:r>
          </a:p>
          <a:p>
            <a:pPr marL="0" indent="0">
              <a:buNone/>
            </a:pPr>
            <a:r>
              <a:rPr lang="en-US" sz="2000"/>
              <a:t>(built in to  </a:t>
            </a:r>
            <a:r>
              <a:rPr lang="en-US" sz="2000" err="1"/>
              <a:t>SafeModel</a:t>
            </a:r>
            <a:r>
              <a:rPr lang="en-US" sz="2000"/>
              <a:t> wrappers)</a:t>
            </a:r>
          </a:p>
          <a:p>
            <a:r>
              <a:rPr lang="en-US" sz="2000"/>
              <a:t>Unsafe Hyper-parameters?</a:t>
            </a:r>
          </a:p>
          <a:p>
            <a:r>
              <a:rPr lang="en-US" sz="2000"/>
              <a:t>Failure to use DP optimizer?</a:t>
            </a:r>
          </a:p>
          <a:p>
            <a:r>
              <a:rPr lang="en-US" sz="2000"/>
              <a:t>Manual changes to model or hyper-params?</a:t>
            </a:r>
          </a:p>
          <a:p>
            <a:r>
              <a:rPr lang="en-US" sz="2000"/>
              <a:t>Optimizer object included in DNN? </a:t>
            </a:r>
          </a:p>
        </p:txBody>
      </p:sp>
      <p:sp>
        <p:nvSpPr>
          <p:cNvPr id="4" name="Content Placeholder 3">
            <a:extLst>
              <a:ext uri="{FF2B5EF4-FFF2-40B4-BE49-F238E27FC236}">
                <a16:creationId xmlns:a16="http://schemas.microsoft.com/office/drawing/2014/main" id="{19B13930-FB1F-4DC6-7AD5-2620B171E93F}"/>
              </a:ext>
            </a:extLst>
          </p:cNvPr>
          <p:cNvSpPr>
            <a:spLocks noGrp="1"/>
          </p:cNvSpPr>
          <p:nvPr>
            <p:ph sz="half" idx="2"/>
          </p:nvPr>
        </p:nvSpPr>
        <p:spPr>
          <a:xfrm>
            <a:off x="6752303" y="3749272"/>
            <a:ext cx="5181600" cy="1008209"/>
          </a:xfrm>
          <a:solidFill>
            <a:schemeClr val="accent6">
              <a:lumMod val="20000"/>
              <a:lumOff val="80000"/>
            </a:schemeClr>
          </a:solidFill>
        </p:spPr>
        <p:txBody>
          <a:bodyPr>
            <a:normAutofit lnSpcReduction="10000"/>
          </a:bodyPr>
          <a:lstStyle/>
          <a:p>
            <a:pPr marL="0" indent="0">
              <a:buNone/>
            </a:pPr>
            <a:r>
              <a:rPr lang="en-US">
                <a:solidFill>
                  <a:schemeClr val="accent1"/>
                </a:solidFill>
              </a:rPr>
              <a:t>Membership Inference Attacks</a:t>
            </a:r>
          </a:p>
          <a:p>
            <a:r>
              <a:rPr lang="en-US" sz="2000">
                <a:solidFill>
                  <a:schemeClr val="accent1"/>
                </a:solidFill>
              </a:rPr>
              <a:t>Likelihood Ratio,  ‘Worst-Case’</a:t>
            </a:r>
            <a:endParaRPr lang="en-US" sz="2200">
              <a:solidFill>
                <a:schemeClr val="accent1"/>
              </a:solidFill>
            </a:endParaRPr>
          </a:p>
        </p:txBody>
      </p:sp>
      <p:sp>
        <p:nvSpPr>
          <p:cNvPr id="5" name="Content Placeholder 3">
            <a:extLst>
              <a:ext uri="{FF2B5EF4-FFF2-40B4-BE49-F238E27FC236}">
                <a16:creationId xmlns:a16="http://schemas.microsoft.com/office/drawing/2014/main" id="{DF67D76E-5716-1554-4DDC-5C21FAB36A4D}"/>
              </a:ext>
            </a:extLst>
          </p:cNvPr>
          <p:cNvSpPr txBox="1">
            <a:spLocks/>
          </p:cNvSpPr>
          <p:nvPr/>
        </p:nvSpPr>
        <p:spPr>
          <a:xfrm>
            <a:off x="6752303" y="4835950"/>
            <a:ext cx="5181600" cy="1745413"/>
          </a:xfrm>
          <a:prstGeom prst="rect">
            <a:avLst/>
          </a:prstGeom>
          <a:solidFill>
            <a:schemeClr val="accent2">
              <a:lumMod val="20000"/>
              <a:lumOff val="80000"/>
            </a:schemeClr>
          </a:solid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Metrics</a:t>
            </a:r>
          </a:p>
          <a:p>
            <a:r>
              <a:rPr lang="en-US" sz="2000"/>
              <a:t>Advantage</a:t>
            </a:r>
          </a:p>
          <a:p>
            <a:r>
              <a:rPr lang="en-US" sz="2000" err="1"/>
              <a:t>Generalisation</a:t>
            </a:r>
            <a:r>
              <a:rPr lang="en-US" sz="2000"/>
              <a:t> error of target</a:t>
            </a:r>
          </a:p>
          <a:p>
            <a:r>
              <a:rPr lang="en-US" sz="2000"/>
              <a:t>True/False Positive Rate &amp; derived stats (AUC, </a:t>
            </a:r>
            <a:r>
              <a:rPr lang="en-US" sz="2000" err="1"/>
              <a:t>pAUC</a:t>
            </a:r>
            <a:r>
              <a:rPr lang="en-US" sz="2000"/>
              <a:t>) </a:t>
            </a:r>
          </a:p>
          <a:p>
            <a:r>
              <a:rPr lang="en-US" sz="2000" err="1"/>
              <a:t>TPR@low</a:t>
            </a:r>
            <a:r>
              <a:rPr lang="en-US" sz="2000"/>
              <a:t> FPR</a:t>
            </a:r>
            <a:r>
              <a:rPr lang="en-US" sz="2000" baseline="30000"/>
              <a:t>1 </a:t>
            </a:r>
            <a:r>
              <a:rPr lang="en-US" sz="2000" b="1">
                <a:solidFill>
                  <a:schemeClr val="accent6"/>
                </a:solidFill>
              </a:rPr>
              <a:t>PDIF/FDIF</a:t>
            </a:r>
          </a:p>
        </p:txBody>
      </p:sp>
      <p:sp>
        <p:nvSpPr>
          <p:cNvPr id="9" name="Content Placeholder 3">
            <a:extLst>
              <a:ext uri="{FF2B5EF4-FFF2-40B4-BE49-F238E27FC236}">
                <a16:creationId xmlns:a16="http://schemas.microsoft.com/office/drawing/2014/main" id="{4A046553-3EC6-F949-F169-4F84089F8F4B}"/>
              </a:ext>
            </a:extLst>
          </p:cNvPr>
          <p:cNvSpPr txBox="1">
            <a:spLocks/>
          </p:cNvSpPr>
          <p:nvPr/>
        </p:nvSpPr>
        <p:spPr>
          <a:xfrm>
            <a:off x="6752303" y="1914985"/>
            <a:ext cx="5181600" cy="1763724"/>
          </a:xfrm>
          <a:prstGeom prst="rect">
            <a:avLst/>
          </a:prstGeom>
          <a:solidFill>
            <a:schemeClr val="accent4">
              <a:lumMod val="40000"/>
              <a:lumOff val="60000"/>
            </a:schemeClr>
          </a:solidFill>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chemeClr val="accent1"/>
                </a:solidFill>
              </a:rPr>
              <a:t>Attribute Inference Attacks</a:t>
            </a:r>
          </a:p>
          <a:p>
            <a:r>
              <a:rPr lang="en-US" sz="2200">
                <a:solidFill>
                  <a:schemeClr val="accent1"/>
                </a:solidFill>
              </a:rPr>
              <a:t>Single most likely value (categorical)</a:t>
            </a:r>
          </a:p>
          <a:p>
            <a:r>
              <a:rPr lang="en-US" sz="2200">
                <a:solidFill>
                  <a:schemeClr val="accent1"/>
                </a:solidFill>
              </a:rPr>
              <a:t>Prediction within +/- upper/lower acceptance bounds of actual (continuous)</a:t>
            </a:r>
          </a:p>
          <a:p>
            <a:r>
              <a:rPr lang="en-US" sz="2200">
                <a:solidFill>
                  <a:schemeClr val="accent1"/>
                </a:solidFill>
              </a:rPr>
              <a:t>Report increase in vulnerability for train vs test</a:t>
            </a:r>
          </a:p>
        </p:txBody>
      </p:sp>
      <p:sp>
        <p:nvSpPr>
          <p:cNvPr id="10" name="Content Placeholder 3">
            <a:extLst>
              <a:ext uri="{FF2B5EF4-FFF2-40B4-BE49-F238E27FC236}">
                <a16:creationId xmlns:a16="http://schemas.microsoft.com/office/drawing/2014/main" id="{56965E81-3D66-0D41-814B-D6310DFE7C7B}"/>
              </a:ext>
            </a:extLst>
          </p:cNvPr>
          <p:cNvSpPr txBox="1">
            <a:spLocks/>
          </p:cNvSpPr>
          <p:nvPr/>
        </p:nvSpPr>
        <p:spPr>
          <a:xfrm>
            <a:off x="838200" y="1914985"/>
            <a:ext cx="5181600" cy="1991543"/>
          </a:xfrm>
          <a:prstGeom prst="rect">
            <a:avLst/>
          </a:prstGeom>
          <a:solidFill>
            <a:schemeClr val="bg1">
              <a:lumMod val="85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chemeClr val="accent1"/>
                </a:solidFill>
              </a:rPr>
              <a:t>Structural Attacks</a:t>
            </a:r>
          </a:p>
          <a:p>
            <a:r>
              <a:rPr lang="en-US" sz="2900">
                <a:solidFill>
                  <a:schemeClr val="accent1"/>
                </a:solidFill>
              </a:rPr>
              <a:t>K-anonymity</a:t>
            </a:r>
          </a:p>
          <a:p>
            <a:r>
              <a:rPr lang="en-US" sz="2900" b="1">
                <a:solidFill>
                  <a:srgbClr val="FF0000"/>
                </a:solidFill>
              </a:rPr>
              <a:t>Degrees of freedom</a:t>
            </a:r>
          </a:p>
          <a:p>
            <a:r>
              <a:rPr lang="en-US" sz="2900">
                <a:solidFill>
                  <a:schemeClr val="accent1"/>
                </a:solidFill>
              </a:rPr>
              <a:t>Class Disclosure Risk (2 variants)</a:t>
            </a:r>
          </a:p>
          <a:p>
            <a:r>
              <a:rPr lang="en-US" sz="2900">
                <a:solidFill>
                  <a:schemeClr val="accent1"/>
                </a:solidFill>
              </a:rPr>
              <a:t>Unnecessarily Risky hyper-parameter combination</a:t>
            </a:r>
          </a:p>
          <a:p>
            <a:endParaRPr lang="en-US" sz="2000">
              <a:solidFill>
                <a:schemeClr val="accent1"/>
              </a:solidFill>
            </a:endParaRPr>
          </a:p>
        </p:txBody>
      </p:sp>
      <p:sp>
        <p:nvSpPr>
          <p:cNvPr id="6" name="TextBox 5">
            <a:extLst>
              <a:ext uri="{FF2B5EF4-FFF2-40B4-BE49-F238E27FC236}">
                <a16:creationId xmlns:a16="http://schemas.microsoft.com/office/drawing/2014/main" id="{042BBD5F-A387-61DB-A52C-CD6F5B4FEDA3}"/>
              </a:ext>
            </a:extLst>
          </p:cNvPr>
          <p:cNvSpPr txBox="1"/>
          <p:nvPr/>
        </p:nvSpPr>
        <p:spPr>
          <a:xfrm>
            <a:off x="838200" y="1251204"/>
            <a:ext cx="4802790" cy="523220"/>
          </a:xfrm>
          <a:prstGeom prst="rect">
            <a:avLst/>
          </a:prstGeom>
          <a:noFill/>
        </p:spPr>
        <p:txBody>
          <a:bodyPr wrap="none" rtlCol="0">
            <a:spAutoFit/>
          </a:bodyPr>
          <a:lstStyle/>
          <a:p>
            <a:r>
              <a:rPr lang="en-US" sz="2800"/>
              <a:t>Within Activity Risk Assessment</a:t>
            </a:r>
          </a:p>
        </p:txBody>
      </p:sp>
      <p:sp>
        <p:nvSpPr>
          <p:cNvPr id="7" name="TextBox 6">
            <a:extLst>
              <a:ext uri="{FF2B5EF4-FFF2-40B4-BE49-F238E27FC236}">
                <a16:creationId xmlns:a16="http://schemas.microsoft.com/office/drawing/2014/main" id="{91758C0D-94CD-85E3-484A-52C1F336BBF0}"/>
              </a:ext>
            </a:extLst>
          </p:cNvPr>
          <p:cNvSpPr txBox="1"/>
          <p:nvPr/>
        </p:nvSpPr>
        <p:spPr>
          <a:xfrm>
            <a:off x="6752303" y="1278416"/>
            <a:ext cx="4754700" cy="523220"/>
          </a:xfrm>
          <a:prstGeom prst="rect">
            <a:avLst/>
          </a:prstGeom>
          <a:noFill/>
        </p:spPr>
        <p:txBody>
          <a:bodyPr wrap="none" rtlCol="0">
            <a:spAutoFit/>
          </a:bodyPr>
          <a:lstStyle/>
          <a:p>
            <a:r>
              <a:rPr lang="en-US" sz="2800"/>
              <a:t>End of Activity Risk Assessment</a:t>
            </a:r>
          </a:p>
        </p:txBody>
      </p:sp>
    </p:spTree>
    <p:extLst>
      <p:ext uri="{BB962C8B-B14F-4D97-AF65-F5344CB8AC3E}">
        <p14:creationId xmlns:p14="http://schemas.microsoft.com/office/powerpoint/2010/main" val="3711649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69DE5-2AD4-6CBF-73FC-7C612375D883}"/>
              </a:ext>
            </a:extLst>
          </p:cNvPr>
          <p:cNvSpPr>
            <a:spLocks noGrp="1"/>
          </p:cNvSpPr>
          <p:nvPr>
            <p:ph type="title"/>
          </p:nvPr>
        </p:nvSpPr>
        <p:spPr/>
        <p:txBody>
          <a:bodyPr/>
          <a:lstStyle/>
          <a:p>
            <a:r>
              <a:rPr lang="en-US"/>
              <a:t>SACRO : Make the AI-SDC ’attacks’ easier to use</a:t>
            </a:r>
          </a:p>
        </p:txBody>
      </p:sp>
      <p:sp>
        <p:nvSpPr>
          <p:cNvPr id="3" name="Content Placeholder 2">
            <a:extLst>
              <a:ext uri="{FF2B5EF4-FFF2-40B4-BE49-F238E27FC236}">
                <a16:creationId xmlns:a16="http://schemas.microsoft.com/office/drawing/2014/main" id="{CDC175A1-A39D-D540-9EEA-445797B608A2}"/>
              </a:ext>
            </a:extLst>
          </p:cNvPr>
          <p:cNvSpPr>
            <a:spLocks noGrp="1"/>
          </p:cNvSpPr>
          <p:nvPr>
            <p:ph idx="1"/>
          </p:nvPr>
        </p:nvSpPr>
        <p:spPr>
          <a:xfrm>
            <a:off x="838201" y="2585883"/>
            <a:ext cx="3025876" cy="3532085"/>
          </a:xfrm>
          <a:solidFill>
            <a:schemeClr val="accent6">
              <a:lumMod val="40000"/>
              <a:lumOff val="60000"/>
            </a:schemeClr>
          </a:solidFill>
        </p:spPr>
        <p:txBody>
          <a:bodyPr>
            <a:normAutofit/>
          </a:bodyPr>
          <a:lstStyle/>
          <a:p>
            <a:pPr marL="0" indent="0">
              <a:buNone/>
            </a:pPr>
            <a:r>
              <a:rPr lang="en-US"/>
              <a:t>‘Best Case’</a:t>
            </a:r>
          </a:p>
          <a:p>
            <a:r>
              <a:rPr lang="en-US" sz="2400"/>
              <a:t>Instance of </a:t>
            </a:r>
            <a:r>
              <a:rPr lang="en-US" sz="2400" err="1"/>
              <a:t>safemodel</a:t>
            </a:r>
            <a:r>
              <a:rPr lang="en-US" sz="2400" i="1" err="1"/>
              <a:t>X</a:t>
            </a:r>
            <a:r>
              <a:rPr lang="en-US" sz="2400" i="1"/>
              <a:t> </a:t>
            </a:r>
            <a:r>
              <a:rPr lang="en-US" sz="2400"/>
              <a:t>classifier</a:t>
            </a:r>
          </a:p>
          <a:p>
            <a:r>
              <a:rPr lang="en-US" sz="2400"/>
              <a:t>preprocessing code</a:t>
            </a:r>
          </a:p>
          <a:p>
            <a:r>
              <a:rPr lang="en-US" sz="2400"/>
              <a:t>training and test set</a:t>
            </a:r>
          </a:p>
          <a:p>
            <a:pPr marL="0" indent="0" algn="ctr">
              <a:buNone/>
            </a:pPr>
            <a:r>
              <a:rPr lang="en-US" sz="2400">
                <a:solidFill>
                  <a:srgbClr val="0070C0"/>
                </a:solidFill>
              </a:rPr>
              <a:t>LOTS of risks we may be able to rule out</a:t>
            </a:r>
          </a:p>
          <a:p>
            <a:endParaRPr lang="en-US" sz="2400"/>
          </a:p>
        </p:txBody>
      </p:sp>
      <p:sp>
        <p:nvSpPr>
          <p:cNvPr id="4" name="Left-right Arrow 3">
            <a:extLst>
              <a:ext uri="{FF2B5EF4-FFF2-40B4-BE49-F238E27FC236}">
                <a16:creationId xmlns:a16="http://schemas.microsoft.com/office/drawing/2014/main" id="{0933261F-D9C6-7E19-8C71-B8226651F70B}"/>
              </a:ext>
            </a:extLst>
          </p:cNvPr>
          <p:cNvSpPr/>
          <p:nvPr/>
        </p:nvSpPr>
        <p:spPr>
          <a:xfrm>
            <a:off x="1199536" y="1825625"/>
            <a:ext cx="9291484" cy="484632"/>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USER JOURNEYS</a:t>
            </a:r>
          </a:p>
        </p:txBody>
      </p:sp>
      <p:sp>
        <p:nvSpPr>
          <p:cNvPr id="5" name="Content Placeholder 2">
            <a:extLst>
              <a:ext uri="{FF2B5EF4-FFF2-40B4-BE49-F238E27FC236}">
                <a16:creationId xmlns:a16="http://schemas.microsoft.com/office/drawing/2014/main" id="{660D1525-6D77-FBE0-AC79-C2A46F1F9412}"/>
              </a:ext>
            </a:extLst>
          </p:cNvPr>
          <p:cNvSpPr txBox="1">
            <a:spLocks/>
          </p:cNvSpPr>
          <p:nvPr/>
        </p:nvSpPr>
        <p:spPr>
          <a:xfrm>
            <a:off x="8413956" y="2526889"/>
            <a:ext cx="3025876" cy="3591079"/>
          </a:xfrm>
          <a:prstGeom prst="rect">
            <a:avLst/>
          </a:prstGeom>
          <a:solidFill>
            <a:srgbClr val="FF4962"/>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‘Worst Case’</a:t>
            </a:r>
          </a:p>
          <a:p>
            <a:r>
              <a:rPr lang="en-US" sz="2400"/>
              <a:t>Model created from some non-standard library</a:t>
            </a:r>
          </a:p>
          <a:p>
            <a:r>
              <a:rPr lang="en-US" sz="2400"/>
              <a:t>No way to replicate preprocessing</a:t>
            </a:r>
          </a:p>
          <a:p>
            <a:r>
              <a:rPr lang="en-US" sz="2400"/>
              <a:t>No details of training/test split</a:t>
            </a:r>
          </a:p>
          <a:p>
            <a:pPr marL="0" indent="0" algn="ctr">
              <a:buNone/>
            </a:pPr>
            <a:r>
              <a:rPr lang="en-US" sz="2400" b="1"/>
              <a:t>Very hard to recommend release</a:t>
            </a:r>
          </a:p>
          <a:p>
            <a:endParaRPr lang="en-US" sz="2400"/>
          </a:p>
        </p:txBody>
      </p:sp>
    </p:spTree>
    <p:extLst>
      <p:ext uri="{BB962C8B-B14F-4D97-AF65-F5344CB8AC3E}">
        <p14:creationId xmlns:p14="http://schemas.microsoft.com/office/powerpoint/2010/main" val="88808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DAB0D-60F1-49FC-FD2E-074041C91688}"/>
              </a:ext>
            </a:extLst>
          </p:cNvPr>
          <p:cNvSpPr>
            <a:spLocks noGrp="1"/>
          </p:cNvSpPr>
          <p:nvPr>
            <p:ph type="title"/>
          </p:nvPr>
        </p:nvSpPr>
        <p:spPr/>
        <p:txBody>
          <a:bodyPr anchor="ctr">
            <a:normAutofit/>
          </a:bodyPr>
          <a:lstStyle/>
          <a:p>
            <a:r>
              <a:rPr lang="en-US"/>
              <a:t>AI-SDC: User Stories</a:t>
            </a:r>
          </a:p>
        </p:txBody>
      </p:sp>
      <p:pic>
        <p:nvPicPr>
          <p:cNvPr id="4" name="Picture 3" descr="A diagram of a user story&#10;&#10;Description automatically generated">
            <a:extLst>
              <a:ext uri="{FF2B5EF4-FFF2-40B4-BE49-F238E27FC236}">
                <a16:creationId xmlns:a16="http://schemas.microsoft.com/office/drawing/2014/main" id="{D31082B9-D3E2-483C-2CB1-FA50E8F1C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5939" y="1216456"/>
            <a:ext cx="8835887" cy="5641544"/>
          </a:xfrm>
          <a:prstGeom prst="rect">
            <a:avLst/>
          </a:prstGeom>
          <a:noFill/>
        </p:spPr>
      </p:pic>
    </p:spTree>
    <p:extLst>
      <p:ext uri="{BB962C8B-B14F-4D97-AF65-F5344CB8AC3E}">
        <p14:creationId xmlns:p14="http://schemas.microsoft.com/office/powerpoint/2010/main" val="601964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BC797-27C5-8233-5259-2E8A7714C0C7}"/>
              </a:ext>
            </a:extLst>
          </p:cNvPr>
          <p:cNvSpPr>
            <a:spLocks noGrp="1"/>
          </p:cNvSpPr>
          <p:nvPr>
            <p:ph type="title"/>
          </p:nvPr>
        </p:nvSpPr>
        <p:spPr>
          <a:xfrm>
            <a:off x="838200" y="365125"/>
            <a:ext cx="10515600" cy="1166013"/>
          </a:xfrm>
        </p:spPr>
        <p:txBody>
          <a:bodyPr/>
          <a:lstStyle/>
          <a:p>
            <a:r>
              <a:rPr lang="en-US"/>
              <a:t>So it’s all sorted then ...?</a:t>
            </a:r>
          </a:p>
        </p:txBody>
      </p:sp>
      <p:sp>
        <p:nvSpPr>
          <p:cNvPr id="3" name="Content Placeholder 2">
            <a:extLst>
              <a:ext uri="{FF2B5EF4-FFF2-40B4-BE49-F238E27FC236}">
                <a16:creationId xmlns:a16="http://schemas.microsoft.com/office/drawing/2014/main" id="{026C6BFA-39E5-9A61-CD05-BF4FD6774DEF}"/>
              </a:ext>
            </a:extLst>
          </p:cNvPr>
          <p:cNvSpPr>
            <a:spLocks noGrp="1"/>
          </p:cNvSpPr>
          <p:nvPr>
            <p:ph idx="1"/>
          </p:nvPr>
        </p:nvSpPr>
        <p:spPr>
          <a:xfrm>
            <a:off x="838200" y="4470293"/>
            <a:ext cx="5760230" cy="2195549"/>
          </a:xfrm>
          <a:solidFill>
            <a:schemeClr val="accent6">
              <a:lumMod val="20000"/>
              <a:lumOff val="80000"/>
            </a:schemeClr>
          </a:solidFill>
        </p:spPr>
        <p:txBody>
          <a:bodyPr>
            <a:normAutofit/>
          </a:bodyPr>
          <a:lstStyle/>
          <a:p>
            <a:pPr marL="0" indent="0">
              <a:buNone/>
            </a:pPr>
            <a:r>
              <a:rPr lang="en-US"/>
              <a:t>Gaining a better understanding of:</a:t>
            </a:r>
          </a:p>
          <a:p>
            <a:pPr lvl="1"/>
            <a:r>
              <a:rPr lang="en-US"/>
              <a:t>Causes of  vulnerability</a:t>
            </a:r>
          </a:p>
          <a:p>
            <a:pPr lvl="1"/>
            <a:r>
              <a:rPr lang="en-US"/>
              <a:t>How to describe risk?</a:t>
            </a:r>
          </a:p>
          <a:p>
            <a:pPr lvl="1"/>
            <a:r>
              <a:rPr lang="en-US"/>
              <a:t>Role of PET technologies</a:t>
            </a:r>
          </a:p>
          <a:p>
            <a:pPr lvl="1"/>
            <a:r>
              <a:rPr lang="en-US"/>
              <a:t>What is ‘sufficient preprocessing’?</a:t>
            </a:r>
          </a:p>
        </p:txBody>
      </p:sp>
      <p:sp>
        <p:nvSpPr>
          <p:cNvPr id="8" name="Content Placeholder 2">
            <a:extLst>
              <a:ext uri="{FF2B5EF4-FFF2-40B4-BE49-F238E27FC236}">
                <a16:creationId xmlns:a16="http://schemas.microsoft.com/office/drawing/2014/main" id="{FB180A83-4604-0A05-62A2-B46A3C5E4C8D}"/>
              </a:ext>
            </a:extLst>
          </p:cNvPr>
          <p:cNvSpPr txBox="1">
            <a:spLocks/>
          </p:cNvSpPr>
          <p:nvPr/>
        </p:nvSpPr>
        <p:spPr>
          <a:xfrm>
            <a:off x="838200" y="1280150"/>
            <a:ext cx="11049000" cy="1106025"/>
          </a:xfrm>
          <a:prstGeom prst="rect">
            <a:avLst/>
          </a:prstGeom>
          <a:solidFill>
            <a:schemeClr val="accent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a:solidFill>
                  <a:srgbClr val="000000"/>
                </a:solidFill>
                <a:latin typeface="Aptos" panose="020B0004020202020204" pitchFamily="34" charset="0"/>
              </a:rPr>
              <a:t>We need more research and innovation so that TREs can support AI.</a:t>
            </a:r>
          </a:p>
        </p:txBody>
      </p:sp>
      <p:grpSp>
        <p:nvGrpSpPr>
          <p:cNvPr id="11" name="Group 10">
            <a:extLst>
              <a:ext uri="{FF2B5EF4-FFF2-40B4-BE49-F238E27FC236}">
                <a16:creationId xmlns:a16="http://schemas.microsoft.com/office/drawing/2014/main" id="{08E071D7-B0F6-F519-01B0-983B239E6296}"/>
              </a:ext>
            </a:extLst>
          </p:cNvPr>
          <p:cNvGrpSpPr/>
          <p:nvPr/>
        </p:nvGrpSpPr>
        <p:grpSpPr>
          <a:xfrm>
            <a:off x="1038635" y="2386175"/>
            <a:ext cx="9586533" cy="1695994"/>
            <a:chOff x="1054963" y="2152719"/>
            <a:chExt cx="9586533" cy="1695994"/>
          </a:xfrm>
        </p:grpSpPr>
        <p:pic>
          <p:nvPicPr>
            <p:cNvPr id="3074" name="Picture 2" descr="Mind The Gap Logo by rrward on DeviantArt">
              <a:extLst>
                <a:ext uri="{FF2B5EF4-FFF2-40B4-BE49-F238E27FC236}">
                  <a16:creationId xmlns:a16="http://schemas.microsoft.com/office/drawing/2014/main" id="{CE045026-A34A-E71C-6B37-C764F3D55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2707" y="2152719"/>
              <a:ext cx="2119993" cy="1695994"/>
            </a:xfrm>
            <a:prstGeom prst="rect">
              <a:avLst/>
            </a:prstGeom>
            <a:noFill/>
            <a:extLst>
              <a:ext uri="{909E8E84-426E-40DD-AFC4-6F175D3DCCD1}">
                <a14:hiddenFill xmlns:a14="http://schemas.microsoft.com/office/drawing/2010/main">
                  <a:solidFill>
                    <a:srgbClr val="FFFFFF"/>
                  </a:solidFill>
                </a14:hiddenFill>
              </a:ext>
            </a:extLst>
          </p:spPr>
        </p:pic>
        <p:sp>
          <p:nvSpPr>
            <p:cNvPr id="6" name="Alternative Process 5">
              <a:extLst>
                <a:ext uri="{FF2B5EF4-FFF2-40B4-BE49-F238E27FC236}">
                  <a16:creationId xmlns:a16="http://schemas.microsoft.com/office/drawing/2014/main" id="{FC875AF6-F866-FF2E-92FC-1252DBF16997}"/>
                </a:ext>
              </a:extLst>
            </p:cNvPr>
            <p:cNvSpPr/>
            <p:nvPr/>
          </p:nvSpPr>
          <p:spPr>
            <a:xfrm>
              <a:off x="1054963" y="2591538"/>
              <a:ext cx="2001078" cy="91820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ML Privacy Research</a:t>
              </a:r>
            </a:p>
          </p:txBody>
        </p:sp>
        <p:sp>
          <p:nvSpPr>
            <p:cNvPr id="7" name="Alternative Process 6">
              <a:extLst>
                <a:ext uri="{FF2B5EF4-FFF2-40B4-BE49-F238E27FC236}">
                  <a16:creationId xmlns:a16="http://schemas.microsoft.com/office/drawing/2014/main" id="{22DD7610-F605-5DD8-802E-91B030233C97}"/>
                </a:ext>
              </a:extLst>
            </p:cNvPr>
            <p:cNvSpPr/>
            <p:nvPr/>
          </p:nvSpPr>
          <p:spPr>
            <a:xfrm>
              <a:off x="7865167" y="2454045"/>
              <a:ext cx="2776329" cy="1106026"/>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Statistical Disclosure Control</a:t>
              </a:r>
            </a:p>
          </p:txBody>
        </p:sp>
        <p:sp>
          <p:nvSpPr>
            <p:cNvPr id="9" name="Right Arrow 8">
              <a:extLst>
                <a:ext uri="{FF2B5EF4-FFF2-40B4-BE49-F238E27FC236}">
                  <a16:creationId xmlns:a16="http://schemas.microsoft.com/office/drawing/2014/main" id="{D19522CB-3CB9-A3E3-4199-92BC36A0106C}"/>
                </a:ext>
              </a:extLst>
            </p:cNvPr>
            <p:cNvSpPr/>
            <p:nvPr/>
          </p:nvSpPr>
          <p:spPr>
            <a:xfrm>
              <a:off x="3271687" y="2670313"/>
              <a:ext cx="755374" cy="598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81D1BAE2-028B-6294-37DA-89374C89F75A}"/>
                </a:ext>
              </a:extLst>
            </p:cNvPr>
            <p:cNvSpPr/>
            <p:nvPr/>
          </p:nvSpPr>
          <p:spPr>
            <a:xfrm rot="10800000">
              <a:off x="6598430" y="2670313"/>
              <a:ext cx="755374" cy="5944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D9FAE61-C411-4B5C-3814-435BDFD1584A}"/>
              </a:ext>
            </a:extLst>
          </p:cNvPr>
          <p:cNvSpPr txBox="1"/>
          <p:nvPr/>
        </p:nvSpPr>
        <p:spPr>
          <a:xfrm>
            <a:off x="7865167" y="4597107"/>
            <a:ext cx="3630147" cy="1569660"/>
          </a:xfrm>
          <a:prstGeom prst="rect">
            <a:avLst/>
          </a:prstGeom>
          <a:solidFill>
            <a:schemeClr val="accent4"/>
          </a:solidFill>
        </p:spPr>
        <p:txBody>
          <a:bodyPr wrap="square" rtlCol="0">
            <a:spAutoFit/>
          </a:bodyPr>
          <a:lstStyle/>
          <a:p>
            <a:r>
              <a:rPr lang="en-US" sz="4800"/>
              <a:t>Fed-SACRO?</a:t>
            </a:r>
          </a:p>
          <a:p>
            <a:r>
              <a:rPr lang="en-US" sz="4800"/>
              <a:t>Fed-AISDC?</a:t>
            </a:r>
          </a:p>
        </p:txBody>
      </p:sp>
    </p:spTree>
    <p:extLst>
      <p:ext uri="{BB962C8B-B14F-4D97-AF65-F5344CB8AC3E}">
        <p14:creationId xmlns:p14="http://schemas.microsoft.com/office/powerpoint/2010/main" val="265725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8"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D0B2-B35D-92C1-AC33-0B8029E94CC6}"/>
              </a:ext>
            </a:extLst>
          </p:cNvPr>
          <p:cNvSpPr>
            <a:spLocks noGrp="1"/>
          </p:cNvSpPr>
          <p:nvPr>
            <p:ph type="title"/>
          </p:nvPr>
        </p:nvSpPr>
        <p:spPr/>
        <p:txBody>
          <a:bodyPr/>
          <a:lstStyle/>
          <a:p>
            <a:r>
              <a:rPr lang="en-US"/>
              <a:t>Setting the scene: issue with ‘traditional’ outputs</a:t>
            </a:r>
          </a:p>
        </p:txBody>
      </p:sp>
      <p:sp>
        <p:nvSpPr>
          <p:cNvPr id="3" name="Content Placeholder 2">
            <a:extLst>
              <a:ext uri="{FF2B5EF4-FFF2-40B4-BE49-F238E27FC236}">
                <a16:creationId xmlns:a16="http://schemas.microsoft.com/office/drawing/2014/main" id="{D34081F9-2DBC-2CD7-457B-D65DC681AC81}"/>
              </a:ext>
            </a:extLst>
          </p:cNvPr>
          <p:cNvSpPr>
            <a:spLocks noGrp="1"/>
          </p:cNvSpPr>
          <p:nvPr>
            <p:ph idx="1"/>
          </p:nvPr>
        </p:nvSpPr>
        <p:spPr/>
        <p:txBody>
          <a:bodyPr/>
          <a:lstStyle/>
          <a:p>
            <a:r>
              <a:rPr lang="en-GB" b="0" i="0" dirty="0">
                <a:effectLst/>
                <a:hlinkClick r:id="rId2"/>
              </a:rPr>
              <a:t>Internal SDC guidance 2022 02 v01.mp4</a:t>
            </a:r>
            <a:endParaRPr lang="en-US" dirty="0"/>
          </a:p>
        </p:txBody>
      </p:sp>
    </p:spTree>
    <p:extLst>
      <p:ext uri="{BB962C8B-B14F-4D97-AF65-F5344CB8AC3E}">
        <p14:creationId xmlns:p14="http://schemas.microsoft.com/office/powerpoint/2010/main" val="566383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CF35-62BC-94C9-9A51-358553D95112}"/>
              </a:ext>
            </a:extLst>
          </p:cNvPr>
          <p:cNvSpPr>
            <a:spLocks noGrp="1"/>
          </p:cNvSpPr>
          <p:nvPr>
            <p:ph type="title"/>
          </p:nvPr>
        </p:nvSpPr>
        <p:spPr/>
        <p:txBody>
          <a:bodyPr/>
          <a:lstStyle/>
          <a:p>
            <a:r>
              <a:rPr lang="en-US"/>
              <a:t>Statistical Disclosure Control (SDC)</a:t>
            </a:r>
            <a:br>
              <a:rPr lang="en-US"/>
            </a:br>
            <a:r>
              <a:rPr lang="en-US"/>
              <a:t>Issues/ solutions</a:t>
            </a:r>
          </a:p>
        </p:txBody>
      </p:sp>
      <p:sp>
        <p:nvSpPr>
          <p:cNvPr id="4" name="Content Placeholder 3">
            <a:extLst>
              <a:ext uri="{FF2B5EF4-FFF2-40B4-BE49-F238E27FC236}">
                <a16:creationId xmlns:a16="http://schemas.microsoft.com/office/drawing/2014/main" id="{450F891C-5337-488B-A726-8479A72C8269}"/>
              </a:ext>
            </a:extLst>
          </p:cNvPr>
          <p:cNvSpPr>
            <a:spLocks noGrp="1"/>
          </p:cNvSpPr>
          <p:nvPr>
            <p:ph sz="half" idx="1"/>
          </p:nvPr>
        </p:nvSpPr>
        <p:spPr/>
        <p:txBody>
          <a:bodyPr>
            <a:normAutofit fontScale="92500" lnSpcReduction="20000"/>
          </a:bodyPr>
          <a:lstStyle/>
          <a:p>
            <a:pPr marL="0" indent="0">
              <a:buNone/>
            </a:pPr>
            <a:r>
              <a:rPr lang="en-US"/>
              <a:t>Tables</a:t>
            </a:r>
          </a:p>
          <a:p>
            <a:pPr marL="0" indent="0">
              <a:buNone/>
            </a:pPr>
            <a:r>
              <a:rPr lang="en-US">
                <a:solidFill>
                  <a:srgbClr val="FF0000"/>
                </a:solidFill>
              </a:rPr>
              <a:t>Identify and infer things about individuals:</a:t>
            </a:r>
          </a:p>
          <a:p>
            <a:r>
              <a:rPr lang="en-US"/>
              <a:t>‘k-anonymity’</a:t>
            </a:r>
          </a:p>
          <a:p>
            <a:r>
              <a:rPr lang="en-US"/>
              <a:t>Minimum threshold for number of people in each cell in table</a:t>
            </a:r>
          </a:p>
          <a:p>
            <a:pPr marL="0" indent="0">
              <a:buNone/>
            </a:pPr>
            <a:r>
              <a:rPr lang="en-US">
                <a:solidFill>
                  <a:srgbClr val="FF0000"/>
                </a:solidFill>
              </a:rPr>
              <a:t>Infer things about everyone in a group of people:</a:t>
            </a:r>
          </a:p>
          <a:p>
            <a:r>
              <a:rPr lang="en-US"/>
              <a:t>‘class disclosure’</a:t>
            </a:r>
          </a:p>
          <a:p>
            <a:r>
              <a:rPr lang="en-US"/>
              <a:t>Try to avoid zeros </a:t>
            </a:r>
          </a:p>
          <a:p>
            <a:pPr lvl="1"/>
            <a:r>
              <a:rPr lang="en-US"/>
              <a:t>Unless you can argue they. Are ‘structural’ </a:t>
            </a:r>
          </a:p>
          <a:p>
            <a:pPr marL="0" indent="0">
              <a:buNone/>
            </a:pPr>
            <a:endParaRPr lang="en-US"/>
          </a:p>
        </p:txBody>
      </p:sp>
      <p:sp>
        <p:nvSpPr>
          <p:cNvPr id="5" name="Content Placeholder 4">
            <a:extLst>
              <a:ext uri="{FF2B5EF4-FFF2-40B4-BE49-F238E27FC236}">
                <a16:creationId xmlns:a16="http://schemas.microsoft.com/office/drawing/2014/main" id="{90EAA4A6-267F-A8FA-CD0D-F9F7BD07CD7C}"/>
              </a:ext>
            </a:extLst>
          </p:cNvPr>
          <p:cNvSpPr>
            <a:spLocks noGrp="1"/>
          </p:cNvSpPr>
          <p:nvPr>
            <p:ph sz="half" idx="2"/>
          </p:nvPr>
        </p:nvSpPr>
        <p:spPr/>
        <p:txBody>
          <a:bodyPr>
            <a:normAutofit fontScale="92500" lnSpcReduction="20000"/>
          </a:bodyPr>
          <a:lstStyle/>
          <a:p>
            <a:pPr marL="0" indent="0">
              <a:buNone/>
            </a:pPr>
            <a:r>
              <a:rPr lang="en-US"/>
              <a:t>Regression Models</a:t>
            </a:r>
          </a:p>
          <a:p>
            <a:pPr marL="0" indent="0">
              <a:buNone/>
            </a:pPr>
            <a:r>
              <a:rPr lang="en-US">
                <a:solidFill>
                  <a:srgbClr val="FF0000"/>
                </a:solidFill>
              </a:rPr>
              <a:t>Infer things about individuals if you know most of their data</a:t>
            </a:r>
          </a:p>
          <a:p>
            <a:r>
              <a:rPr lang="en-US"/>
              <a:t>Minimum  number of ‘residual degrees of freedom’</a:t>
            </a:r>
          </a:p>
          <a:p>
            <a:r>
              <a:rPr lang="en-US"/>
              <a:t>Num.  data records</a:t>
            </a:r>
          </a:p>
          <a:p>
            <a:pPr marL="0" indent="0">
              <a:buNone/>
            </a:pPr>
            <a:r>
              <a:rPr lang="en-US"/>
              <a:t>    – num. trainable parameters </a:t>
            </a:r>
          </a:p>
          <a:p>
            <a:pPr marL="0" indent="0">
              <a:buNone/>
            </a:pPr>
            <a:r>
              <a:rPr lang="en-US"/>
              <a:t>     &gt;10</a:t>
            </a:r>
          </a:p>
        </p:txBody>
      </p:sp>
    </p:spTree>
    <p:extLst>
      <p:ext uri="{BB962C8B-B14F-4D97-AF65-F5344CB8AC3E}">
        <p14:creationId xmlns:p14="http://schemas.microsoft.com/office/powerpoint/2010/main" val="3901333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A2E4-1094-D41C-0073-479504610EAE}"/>
              </a:ext>
            </a:extLst>
          </p:cNvPr>
          <p:cNvSpPr>
            <a:spLocks noGrp="1"/>
          </p:cNvSpPr>
          <p:nvPr>
            <p:ph type="title"/>
          </p:nvPr>
        </p:nvSpPr>
        <p:spPr/>
        <p:txBody>
          <a:bodyPr>
            <a:normAutofit/>
          </a:bodyPr>
          <a:lstStyle/>
          <a:p>
            <a:r>
              <a:rPr lang="en-US"/>
              <a:t>‘Traditional’ Outputs:</a:t>
            </a:r>
            <a:br>
              <a:rPr lang="en-US"/>
            </a:br>
            <a:r>
              <a:rPr lang="en-US"/>
              <a:t>The SACRO library and viewer</a:t>
            </a:r>
          </a:p>
        </p:txBody>
      </p:sp>
      <p:sp>
        <p:nvSpPr>
          <p:cNvPr id="3" name="Content Placeholder 2">
            <a:extLst>
              <a:ext uri="{FF2B5EF4-FFF2-40B4-BE49-F238E27FC236}">
                <a16:creationId xmlns:a16="http://schemas.microsoft.com/office/drawing/2014/main" id="{63A2741E-D468-5013-1FC7-A71920CFDC00}"/>
              </a:ext>
            </a:extLst>
          </p:cNvPr>
          <p:cNvSpPr>
            <a:spLocks noGrp="1"/>
          </p:cNvSpPr>
          <p:nvPr>
            <p:ph idx="1"/>
          </p:nvPr>
        </p:nvSpPr>
        <p:spPr>
          <a:xfrm>
            <a:off x="754907" y="1825625"/>
            <a:ext cx="10515600" cy="1228660"/>
          </a:xfrm>
          <a:solidFill>
            <a:schemeClr val="accent6">
              <a:lumMod val="40000"/>
              <a:lumOff val="60000"/>
            </a:schemeClr>
          </a:solidFill>
        </p:spPr>
        <p:txBody>
          <a:bodyPr>
            <a:normAutofit fontScale="92500" lnSpcReduction="20000"/>
          </a:bodyPr>
          <a:lstStyle/>
          <a:p>
            <a:pPr marL="0" indent="0">
              <a:buNone/>
            </a:pPr>
            <a:r>
              <a:rPr lang="en-US"/>
              <a:t>Outcomes of UKRI/ DARE UK ‘Driver’ project:</a:t>
            </a:r>
          </a:p>
          <a:p>
            <a:pPr lvl="1"/>
            <a:r>
              <a:rPr lang="en-US" sz="2000"/>
              <a:t>Responding to need identified by TREs in DARE’s ‘landscape review’</a:t>
            </a:r>
          </a:p>
          <a:p>
            <a:pPr lvl="1"/>
            <a:r>
              <a:rPr lang="en-US" sz="2000"/>
              <a:t>6 universities, 4 public data bodies, 5 TREs, </a:t>
            </a:r>
          </a:p>
          <a:p>
            <a:pPr lvl="1"/>
            <a:r>
              <a:rPr lang="en-US" sz="2000"/>
              <a:t>2 x PIE groups, international steering group  </a:t>
            </a:r>
          </a:p>
        </p:txBody>
      </p:sp>
      <p:sp>
        <p:nvSpPr>
          <p:cNvPr id="4" name="TextBox 3">
            <a:extLst>
              <a:ext uri="{FF2B5EF4-FFF2-40B4-BE49-F238E27FC236}">
                <a16:creationId xmlns:a16="http://schemas.microsoft.com/office/drawing/2014/main" id="{DF1B7AD7-AD41-E631-8ED8-44185EF2ABF1}"/>
              </a:ext>
            </a:extLst>
          </p:cNvPr>
          <p:cNvSpPr txBox="1"/>
          <p:nvPr/>
        </p:nvSpPr>
        <p:spPr>
          <a:xfrm>
            <a:off x="754907" y="3208005"/>
            <a:ext cx="10515600" cy="1446550"/>
          </a:xfrm>
          <a:prstGeom prst="rect">
            <a:avLst/>
          </a:prstGeom>
          <a:solidFill>
            <a:schemeClr val="accent2">
              <a:lumMod val="20000"/>
              <a:lumOff val="80000"/>
            </a:schemeClr>
          </a:solidFill>
        </p:spPr>
        <p:txBody>
          <a:bodyPr wrap="square" rtlCol="0">
            <a:spAutoFit/>
          </a:bodyPr>
          <a:lstStyle/>
          <a:p>
            <a:r>
              <a:rPr lang="en-US" sz="2800"/>
              <a:t>Design ethos: Engage and involve the researchers </a:t>
            </a:r>
          </a:p>
          <a:p>
            <a:pPr marL="800100" lvl="1" indent="-342900">
              <a:buFont typeface="Arial" panose="020B0604020202020204" pitchFamily="34" charset="0"/>
              <a:buChar char="•"/>
            </a:pPr>
            <a:r>
              <a:rPr lang="en-US" sz="2000"/>
              <a:t>‘Within Activity’ risk assessment: shared responsibility for Safe Outputs</a:t>
            </a:r>
          </a:p>
          <a:p>
            <a:pPr marL="800100" lvl="1" indent="-342900">
              <a:buFont typeface="Arial" panose="020B0604020202020204" pitchFamily="34" charset="0"/>
              <a:buChar char="•"/>
            </a:pPr>
            <a:r>
              <a:rPr lang="en-US" sz="2000"/>
              <a:t>No changes for workflows for data </a:t>
            </a:r>
            <a:r>
              <a:rPr lang="en-US" sz="2000" i="1"/>
              <a:t>manipulation</a:t>
            </a:r>
          </a:p>
          <a:p>
            <a:pPr marL="800100" lvl="1" indent="-342900">
              <a:buFont typeface="Arial" panose="020B0604020202020204" pitchFamily="34" charset="0"/>
              <a:buChar char="•"/>
            </a:pPr>
            <a:r>
              <a:rPr lang="en-US" sz="2000"/>
              <a:t>‘Like-for-like’ drop in replacements for data </a:t>
            </a:r>
            <a:r>
              <a:rPr lang="en-US" sz="2000" i="1"/>
              <a:t>queries: </a:t>
            </a:r>
            <a:r>
              <a:rPr lang="en-US" sz="2000" i="1">
                <a:solidFill>
                  <a:srgbClr val="FF0000"/>
                </a:solidFill>
              </a:rPr>
              <a:t>Shared Experience across different TREs</a:t>
            </a:r>
            <a:endParaRPr lang="en-US" sz="2000" i="1"/>
          </a:p>
        </p:txBody>
      </p:sp>
      <p:sp>
        <p:nvSpPr>
          <p:cNvPr id="5" name="TextBox 4">
            <a:extLst>
              <a:ext uri="{FF2B5EF4-FFF2-40B4-BE49-F238E27FC236}">
                <a16:creationId xmlns:a16="http://schemas.microsoft.com/office/drawing/2014/main" id="{C4B3A435-FC2D-4578-0C2F-0F6F5D66B0AA}"/>
              </a:ext>
            </a:extLst>
          </p:cNvPr>
          <p:cNvSpPr txBox="1"/>
          <p:nvPr/>
        </p:nvSpPr>
        <p:spPr>
          <a:xfrm>
            <a:off x="754907" y="4808275"/>
            <a:ext cx="10515600" cy="1446550"/>
          </a:xfrm>
          <a:prstGeom prst="rect">
            <a:avLst/>
          </a:prstGeom>
          <a:solidFill>
            <a:schemeClr val="accent1">
              <a:lumMod val="20000"/>
              <a:lumOff val="80000"/>
            </a:schemeClr>
          </a:solidFill>
        </p:spPr>
        <p:txBody>
          <a:bodyPr wrap="square" rtlCol="0">
            <a:spAutoFit/>
          </a:bodyPr>
          <a:lstStyle/>
          <a:p>
            <a:r>
              <a:rPr lang="en-US" sz="2800"/>
              <a:t>Tools that work for TREs  </a:t>
            </a:r>
            <a:r>
              <a:rPr lang="en-US" sz="2800">
                <a:solidFill>
                  <a:srgbClr val="FF0000"/>
                </a:solidFill>
              </a:rPr>
              <a:t>AND THE PUBLIC</a:t>
            </a:r>
          </a:p>
          <a:p>
            <a:pPr marL="742950" lvl="1" indent="-285750">
              <a:buFont typeface="Arial" panose="020B0604020202020204" pitchFamily="34" charset="0"/>
              <a:buChar char="•"/>
            </a:pPr>
            <a:r>
              <a:rPr lang="en-US" sz="2000"/>
              <a:t>Open Source Community, peer support for new adopters, range of training materials</a:t>
            </a:r>
          </a:p>
          <a:p>
            <a:pPr marL="742950" lvl="1" indent="-285750">
              <a:buFont typeface="Arial" panose="020B0604020202020204" pitchFamily="34" charset="0"/>
              <a:buChar char="•"/>
            </a:pPr>
            <a:r>
              <a:rPr lang="en-US" sz="2000"/>
              <a:t>As little bespoke code as possible</a:t>
            </a:r>
          </a:p>
          <a:p>
            <a:pPr marL="742950" lvl="1" indent="-285750">
              <a:buFont typeface="Arial" panose="020B0604020202020204" pitchFamily="34" charset="0"/>
              <a:buChar char="•"/>
            </a:pPr>
            <a:r>
              <a:rPr lang="en-US" sz="2000"/>
              <a:t>ACRO libraries available via CRAN and </a:t>
            </a:r>
            <a:r>
              <a:rPr lang="en-US" sz="2000" err="1"/>
              <a:t>PyPi</a:t>
            </a:r>
            <a:r>
              <a:rPr lang="en-US" sz="2000"/>
              <a:t>:</a:t>
            </a:r>
          </a:p>
        </p:txBody>
      </p:sp>
    </p:spTree>
    <p:extLst>
      <p:ext uri="{BB962C8B-B14F-4D97-AF65-F5344CB8AC3E}">
        <p14:creationId xmlns:p14="http://schemas.microsoft.com/office/powerpoint/2010/main" val="234563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7566-A9D1-F521-4B4E-C89C851D48C5}"/>
              </a:ext>
            </a:extLst>
          </p:cNvPr>
          <p:cNvSpPr>
            <a:spLocks noGrp="1"/>
          </p:cNvSpPr>
          <p:nvPr>
            <p:ph type="title"/>
          </p:nvPr>
        </p:nvSpPr>
        <p:spPr/>
        <p:txBody>
          <a:bodyPr/>
          <a:lstStyle/>
          <a:p>
            <a:r>
              <a:rPr lang="en-US" sz="3600"/>
              <a:t>SACRO in a nutshell</a:t>
            </a:r>
          </a:p>
        </p:txBody>
      </p:sp>
      <p:sp>
        <p:nvSpPr>
          <p:cNvPr id="5" name="Slide Number Placeholder 4">
            <a:extLst>
              <a:ext uri="{FF2B5EF4-FFF2-40B4-BE49-F238E27FC236}">
                <a16:creationId xmlns:a16="http://schemas.microsoft.com/office/drawing/2014/main" id="{FB4E148F-63AC-4900-05E1-CDC3528918D3}"/>
              </a:ext>
            </a:extLst>
          </p:cNvPr>
          <p:cNvSpPr>
            <a:spLocks noGrp="1"/>
          </p:cNvSpPr>
          <p:nvPr>
            <p:ph type="sldNum" sz="quarter" idx="4"/>
          </p:nvPr>
        </p:nvSpPr>
        <p:spPr/>
        <p:txBody>
          <a:bodyPr/>
          <a:lstStyle/>
          <a:p>
            <a:fld id="{7D2EBF4E-D0F8-9A46-B53E-BED1D8A5018C}" type="slidenum">
              <a:rPr lang="en-US" smtClean="0"/>
              <a:t>6</a:t>
            </a:fld>
            <a:endParaRPr lang="en-US"/>
          </a:p>
        </p:txBody>
      </p:sp>
      <p:pic>
        <p:nvPicPr>
          <p:cNvPr id="7" name="Graphic 6" descr="Person with idea outline">
            <a:extLst>
              <a:ext uri="{FF2B5EF4-FFF2-40B4-BE49-F238E27FC236}">
                <a16:creationId xmlns:a16="http://schemas.microsoft.com/office/drawing/2014/main" id="{2EA3F8FF-DF36-B69C-0E0B-C0A5374C3B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8051" y="1440180"/>
            <a:ext cx="914400" cy="914400"/>
          </a:xfrm>
          <a:prstGeom prst="rect">
            <a:avLst/>
          </a:prstGeom>
        </p:spPr>
      </p:pic>
      <p:pic>
        <p:nvPicPr>
          <p:cNvPr id="9" name="Graphic 8" descr="Programmer female with solid fill">
            <a:extLst>
              <a:ext uri="{FF2B5EF4-FFF2-40B4-BE49-F238E27FC236}">
                <a16:creationId xmlns:a16="http://schemas.microsoft.com/office/drawing/2014/main" id="{20263E34-D37F-9113-9E20-0490863F09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95637" y="2514600"/>
            <a:ext cx="914400" cy="914400"/>
          </a:xfrm>
          <a:prstGeom prst="rect">
            <a:avLst/>
          </a:prstGeom>
        </p:spPr>
      </p:pic>
      <p:sp>
        <p:nvSpPr>
          <p:cNvPr id="10" name="Magnetic Disk 9">
            <a:extLst>
              <a:ext uri="{FF2B5EF4-FFF2-40B4-BE49-F238E27FC236}">
                <a16:creationId xmlns:a16="http://schemas.microsoft.com/office/drawing/2014/main" id="{224D15AF-14A9-3776-C2FD-11833EF05551}"/>
              </a:ext>
            </a:extLst>
          </p:cNvPr>
          <p:cNvSpPr/>
          <p:nvPr/>
        </p:nvSpPr>
        <p:spPr>
          <a:xfrm>
            <a:off x="9077325" y="2170271"/>
            <a:ext cx="1585912" cy="985837"/>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Confidential</a:t>
            </a:r>
          </a:p>
          <a:p>
            <a:pPr algn="ctr"/>
            <a:r>
              <a:rPr lang="en-US"/>
              <a:t>data in</a:t>
            </a:r>
          </a:p>
          <a:p>
            <a:pPr algn="ctr"/>
            <a:r>
              <a:rPr lang="en-US"/>
              <a:t>TRE</a:t>
            </a:r>
          </a:p>
        </p:txBody>
      </p:sp>
      <p:cxnSp>
        <p:nvCxnSpPr>
          <p:cNvPr id="12" name="Curved Connector 11">
            <a:extLst>
              <a:ext uri="{FF2B5EF4-FFF2-40B4-BE49-F238E27FC236}">
                <a16:creationId xmlns:a16="http://schemas.microsoft.com/office/drawing/2014/main" id="{C65B2801-6C85-7479-9E99-25FE47FDF55D}"/>
              </a:ext>
            </a:extLst>
          </p:cNvPr>
          <p:cNvCxnSpPr>
            <a:cxnSpLocks/>
            <a:endCxn id="9" idx="1"/>
          </p:cNvCxnSpPr>
          <p:nvPr/>
        </p:nvCxnSpPr>
        <p:spPr>
          <a:xfrm>
            <a:off x="1528763" y="2354580"/>
            <a:ext cx="1666874" cy="617220"/>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BCC76C33-30A9-5EFC-B32E-097C93552213}"/>
              </a:ext>
            </a:extLst>
          </p:cNvPr>
          <p:cNvCxnSpPr>
            <a:cxnSpLocks/>
            <a:stCxn id="9" idx="3"/>
          </p:cNvCxnSpPr>
          <p:nvPr/>
        </p:nvCxnSpPr>
        <p:spPr>
          <a:xfrm flipV="1">
            <a:off x="4110037" y="2743200"/>
            <a:ext cx="1666874" cy="228600"/>
          </a:xfrm>
          <a:prstGeom prst="curved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8BA088D-B53A-81B6-8DD9-1D7A6886AFA0}"/>
              </a:ext>
            </a:extLst>
          </p:cNvPr>
          <p:cNvSpPr/>
          <p:nvPr/>
        </p:nvSpPr>
        <p:spPr>
          <a:xfrm>
            <a:off x="3500438" y="4229100"/>
            <a:ext cx="900112" cy="31432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File1</a:t>
            </a:r>
          </a:p>
        </p:txBody>
      </p:sp>
      <p:sp>
        <p:nvSpPr>
          <p:cNvPr id="25" name="Rectangle 24">
            <a:extLst>
              <a:ext uri="{FF2B5EF4-FFF2-40B4-BE49-F238E27FC236}">
                <a16:creationId xmlns:a16="http://schemas.microsoft.com/office/drawing/2014/main" id="{817C853E-B401-EFA9-54EC-F3BCED6586E4}"/>
              </a:ext>
            </a:extLst>
          </p:cNvPr>
          <p:cNvSpPr/>
          <p:nvPr/>
        </p:nvSpPr>
        <p:spPr>
          <a:xfrm>
            <a:off x="3652838" y="4381500"/>
            <a:ext cx="900112" cy="31432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File1</a:t>
            </a:r>
          </a:p>
        </p:txBody>
      </p:sp>
      <p:sp>
        <p:nvSpPr>
          <p:cNvPr id="26" name="Rectangle 25">
            <a:extLst>
              <a:ext uri="{FF2B5EF4-FFF2-40B4-BE49-F238E27FC236}">
                <a16:creationId xmlns:a16="http://schemas.microsoft.com/office/drawing/2014/main" id="{50FC2AA5-AFC4-25FD-CACA-8E4D0846A32F}"/>
              </a:ext>
            </a:extLst>
          </p:cNvPr>
          <p:cNvSpPr/>
          <p:nvPr/>
        </p:nvSpPr>
        <p:spPr>
          <a:xfrm>
            <a:off x="3805238" y="4533900"/>
            <a:ext cx="900112" cy="31432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File1</a:t>
            </a:r>
          </a:p>
        </p:txBody>
      </p:sp>
      <p:sp>
        <p:nvSpPr>
          <p:cNvPr id="27" name="Rectangle 26">
            <a:extLst>
              <a:ext uri="{FF2B5EF4-FFF2-40B4-BE49-F238E27FC236}">
                <a16:creationId xmlns:a16="http://schemas.microsoft.com/office/drawing/2014/main" id="{627A9496-86A9-7B51-6145-9EE67A5E4389}"/>
              </a:ext>
            </a:extLst>
          </p:cNvPr>
          <p:cNvSpPr/>
          <p:nvPr/>
        </p:nvSpPr>
        <p:spPr>
          <a:xfrm>
            <a:off x="3957638" y="4686300"/>
            <a:ext cx="900112" cy="31432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err="1"/>
              <a:t>Filen</a:t>
            </a:r>
            <a:endParaRPr lang="en-US"/>
          </a:p>
        </p:txBody>
      </p:sp>
      <p:cxnSp>
        <p:nvCxnSpPr>
          <p:cNvPr id="34" name="Curved Connector 33">
            <a:extLst>
              <a:ext uri="{FF2B5EF4-FFF2-40B4-BE49-F238E27FC236}">
                <a16:creationId xmlns:a16="http://schemas.microsoft.com/office/drawing/2014/main" id="{576DDE62-93A9-DB7A-75F1-163F540441A7}"/>
              </a:ext>
            </a:extLst>
          </p:cNvPr>
          <p:cNvCxnSpPr/>
          <p:nvPr/>
        </p:nvCxnSpPr>
        <p:spPr>
          <a:xfrm rot="16200000" flipH="1">
            <a:off x="3393281" y="3817143"/>
            <a:ext cx="671512" cy="152401"/>
          </a:xfrm>
          <a:prstGeom prst="curvedConnector3">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C4B60CD-8525-F3BC-6BBC-D05AC36A2665}"/>
              </a:ext>
            </a:extLst>
          </p:cNvPr>
          <p:cNvSpPr txBox="1"/>
          <p:nvPr/>
        </p:nvSpPr>
        <p:spPr>
          <a:xfrm>
            <a:off x="3995719" y="2405062"/>
            <a:ext cx="1724062" cy="400110"/>
          </a:xfrm>
          <a:prstGeom prst="rect">
            <a:avLst/>
          </a:prstGeom>
          <a:noFill/>
        </p:spPr>
        <p:txBody>
          <a:bodyPr wrap="none" rtlCol="0">
            <a:spAutoFit/>
          </a:bodyPr>
          <a:lstStyle/>
          <a:p>
            <a:pPr algn="l"/>
            <a:r>
              <a:rPr lang="en-US" sz="2000" err="1">
                <a:solidFill>
                  <a:schemeClr val="tx2"/>
                </a:solidFill>
              </a:rPr>
              <a:t>Stata,R,Python</a:t>
            </a:r>
            <a:endParaRPr lang="en-US" sz="2000">
              <a:solidFill>
                <a:schemeClr val="tx2"/>
              </a:solidFill>
            </a:endParaRPr>
          </a:p>
        </p:txBody>
      </p:sp>
      <p:grpSp>
        <p:nvGrpSpPr>
          <p:cNvPr id="41" name="Group 40">
            <a:extLst>
              <a:ext uri="{FF2B5EF4-FFF2-40B4-BE49-F238E27FC236}">
                <a16:creationId xmlns:a16="http://schemas.microsoft.com/office/drawing/2014/main" id="{92D5922D-9ECB-6622-BF28-7268C1DEBD9B}"/>
              </a:ext>
            </a:extLst>
          </p:cNvPr>
          <p:cNvGrpSpPr/>
          <p:nvPr/>
        </p:nvGrpSpPr>
        <p:grpSpPr>
          <a:xfrm>
            <a:off x="284957" y="3886200"/>
            <a:ext cx="1319231" cy="2091750"/>
            <a:chOff x="284957" y="3886200"/>
            <a:chExt cx="1319231" cy="2091750"/>
          </a:xfrm>
        </p:grpSpPr>
        <p:pic>
          <p:nvPicPr>
            <p:cNvPr id="30" name="Graphic 29" descr="Office worker female with solid fill">
              <a:extLst>
                <a:ext uri="{FF2B5EF4-FFF2-40B4-BE49-F238E27FC236}">
                  <a16:creationId xmlns:a16="http://schemas.microsoft.com/office/drawing/2014/main" id="{288EAD08-84D7-658C-F361-0C2F9CCDEC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9788" y="3886200"/>
              <a:ext cx="914400" cy="914400"/>
            </a:xfrm>
            <a:prstGeom prst="rect">
              <a:avLst/>
            </a:prstGeom>
          </p:spPr>
        </p:pic>
        <p:pic>
          <p:nvPicPr>
            <p:cNvPr id="32" name="Graphic 31" descr="Office worker male outline">
              <a:extLst>
                <a:ext uri="{FF2B5EF4-FFF2-40B4-BE49-F238E27FC236}">
                  <a16:creationId xmlns:a16="http://schemas.microsoft.com/office/drawing/2014/main" id="{DA287846-EA11-75A7-B5A7-8F9BC33CD5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4363" y="4649152"/>
              <a:ext cx="914400" cy="914400"/>
            </a:xfrm>
            <a:prstGeom prst="rect">
              <a:avLst/>
            </a:prstGeom>
          </p:spPr>
        </p:pic>
        <p:sp>
          <p:nvSpPr>
            <p:cNvPr id="38" name="TextBox 37">
              <a:extLst>
                <a:ext uri="{FF2B5EF4-FFF2-40B4-BE49-F238E27FC236}">
                  <a16:creationId xmlns:a16="http://schemas.microsoft.com/office/drawing/2014/main" id="{6FEA30FA-D806-3DF0-1C57-7C00D00B3AFC}"/>
                </a:ext>
              </a:extLst>
            </p:cNvPr>
            <p:cNvSpPr txBox="1"/>
            <p:nvPr/>
          </p:nvSpPr>
          <p:spPr>
            <a:xfrm>
              <a:off x="284957" y="5577840"/>
              <a:ext cx="1089978" cy="400110"/>
            </a:xfrm>
            <a:prstGeom prst="rect">
              <a:avLst/>
            </a:prstGeom>
            <a:noFill/>
          </p:spPr>
          <p:txBody>
            <a:bodyPr wrap="none" rtlCol="0">
              <a:spAutoFit/>
            </a:bodyPr>
            <a:lstStyle/>
            <a:p>
              <a:pPr algn="l"/>
              <a:r>
                <a:rPr lang="en-US" sz="2000">
                  <a:solidFill>
                    <a:schemeClr val="tx2"/>
                  </a:solidFill>
                </a:rPr>
                <a:t>TRE staff</a:t>
              </a:r>
            </a:p>
          </p:txBody>
        </p:sp>
      </p:grpSp>
      <p:grpSp>
        <p:nvGrpSpPr>
          <p:cNvPr id="40" name="Group 39">
            <a:extLst>
              <a:ext uri="{FF2B5EF4-FFF2-40B4-BE49-F238E27FC236}">
                <a16:creationId xmlns:a16="http://schemas.microsoft.com/office/drawing/2014/main" id="{767AC93F-B78C-844A-B8D8-9F6CD24B9AF5}"/>
              </a:ext>
            </a:extLst>
          </p:cNvPr>
          <p:cNvGrpSpPr/>
          <p:nvPr/>
        </p:nvGrpSpPr>
        <p:grpSpPr>
          <a:xfrm>
            <a:off x="4210050" y="3033770"/>
            <a:ext cx="1614000" cy="861499"/>
            <a:chOff x="4210050" y="2971801"/>
            <a:chExt cx="4388808" cy="971187"/>
          </a:xfrm>
        </p:grpSpPr>
        <p:cxnSp>
          <p:nvCxnSpPr>
            <p:cNvPr id="20" name="Curved Connector 19">
              <a:extLst>
                <a:ext uri="{FF2B5EF4-FFF2-40B4-BE49-F238E27FC236}">
                  <a16:creationId xmlns:a16="http://schemas.microsoft.com/office/drawing/2014/main" id="{CF961084-3473-01A3-EA12-211E129B8B12}"/>
                </a:ext>
              </a:extLst>
            </p:cNvPr>
            <p:cNvCxnSpPr>
              <a:cxnSpLocks/>
            </p:cNvCxnSpPr>
            <p:nvPr/>
          </p:nvCxnSpPr>
          <p:spPr>
            <a:xfrm rot="10800000" flipV="1">
              <a:off x="4210050" y="2971801"/>
              <a:ext cx="4105276" cy="271462"/>
            </a:xfrm>
            <a:prstGeom prst="curvedConnector3">
              <a:avLst>
                <a:gd name="adj1" fmla="val 50000"/>
              </a:avLst>
            </a:prstGeom>
            <a:ln w="31750">
              <a:tailEnd type="triangle" w="med"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E015717-1901-FC82-48F8-B12BAEF76897}"/>
                </a:ext>
              </a:extLst>
            </p:cNvPr>
            <p:cNvSpPr txBox="1"/>
            <p:nvPr/>
          </p:nvSpPr>
          <p:spPr>
            <a:xfrm>
              <a:off x="4535806" y="3144972"/>
              <a:ext cx="4063052" cy="798016"/>
            </a:xfrm>
            <a:prstGeom prst="rect">
              <a:avLst/>
            </a:prstGeom>
            <a:noFill/>
          </p:spPr>
          <p:txBody>
            <a:bodyPr wrap="square" rtlCol="0">
              <a:spAutoFit/>
            </a:bodyPr>
            <a:lstStyle/>
            <a:p>
              <a:pPr algn="l"/>
              <a:r>
                <a:rPr lang="en-US" sz="2000">
                  <a:solidFill>
                    <a:schemeClr val="tx2"/>
                  </a:solidFill>
                </a:rPr>
                <a:t>Results &amp;</a:t>
              </a:r>
            </a:p>
            <a:p>
              <a:pPr algn="l"/>
              <a:r>
                <a:rPr lang="en-US" sz="2000">
                  <a:solidFill>
                    <a:schemeClr val="tx2"/>
                  </a:solidFill>
                </a:rPr>
                <a:t>Risk Analysis</a:t>
              </a:r>
            </a:p>
          </p:txBody>
        </p:sp>
      </p:grpSp>
      <p:grpSp>
        <p:nvGrpSpPr>
          <p:cNvPr id="45" name="Group 44">
            <a:extLst>
              <a:ext uri="{FF2B5EF4-FFF2-40B4-BE49-F238E27FC236}">
                <a16:creationId xmlns:a16="http://schemas.microsoft.com/office/drawing/2014/main" id="{4C64B78E-BE51-26D0-4A6E-3394215B904A}"/>
              </a:ext>
            </a:extLst>
          </p:cNvPr>
          <p:cNvGrpSpPr/>
          <p:nvPr/>
        </p:nvGrpSpPr>
        <p:grpSpPr>
          <a:xfrm>
            <a:off x="1528763" y="3471860"/>
            <a:ext cx="1732774" cy="757239"/>
            <a:chOff x="1528763" y="3471860"/>
            <a:chExt cx="1732774" cy="757239"/>
          </a:xfrm>
        </p:grpSpPr>
        <p:cxnSp>
          <p:nvCxnSpPr>
            <p:cNvPr id="42" name="Curved Connector 41">
              <a:extLst>
                <a:ext uri="{FF2B5EF4-FFF2-40B4-BE49-F238E27FC236}">
                  <a16:creationId xmlns:a16="http://schemas.microsoft.com/office/drawing/2014/main" id="{DCF131B6-F744-FF61-3C42-A7265135B1F2}"/>
                </a:ext>
              </a:extLst>
            </p:cNvPr>
            <p:cNvCxnSpPr>
              <a:cxnSpLocks/>
            </p:cNvCxnSpPr>
            <p:nvPr/>
          </p:nvCxnSpPr>
          <p:spPr>
            <a:xfrm rot="10800000" flipV="1">
              <a:off x="1528763" y="3471860"/>
              <a:ext cx="1732774" cy="757239"/>
            </a:xfrm>
            <a:prstGeom prst="curvedConnector3">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745012F-43EF-BD57-BD19-1EA70E0E7FBB}"/>
                </a:ext>
              </a:extLst>
            </p:cNvPr>
            <p:cNvSpPr txBox="1"/>
            <p:nvPr/>
          </p:nvSpPr>
          <p:spPr>
            <a:xfrm>
              <a:off x="2061569" y="3646110"/>
              <a:ext cx="981487" cy="400110"/>
            </a:xfrm>
            <a:prstGeom prst="rect">
              <a:avLst/>
            </a:prstGeom>
            <a:noFill/>
          </p:spPr>
          <p:txBody>
            <a:bodyPr wrap="none" rtlCol="0">
              <a:spAutoFit/>
            </a:bodyPr>
            <a:lstStyle/>
            <a:p>
              <a:pPr algn="l"/>
              <a:r>
                <a:rPr lang="en-US" sz="2000">
                  <a:solidFill>
                    <a:schemeClr val="tx2"/>
                  </a:solidFill>
                </a:rPr>
                <a:t>request</a:t>
              </a:r>
            </a:p>
          </p:txBody>
        </p:sp>
      </p:grpSp>
      <p:grpSp>
        <p:nvGrpSpPr>
          <p:cNvPr id="47" name="Group 46">
            <a:extLst>
              <a:ext uri="{FF2B5EF4-FFF2-40B4-BE49-F238E27FC236}">
                <a16:creationId xmlns:a16="http://schemas.microsoft.com/office/drawing/2014/main" id="{D4653E09-2F8E-D839-3BD9-DFBE5C2C5D96}"/>
              </a:ext>
            </a:extLst>
          </p:cNvPr>
          <p:cNvGrpSpPr/>
          <p:nvPr/>
        </p:nvGrpSpPr>
        <p:grpSpPr>
          <a:xfrm>
            <a:off x="1953374" y="4381499"/>
            <a:ext cx="1361326" cy="660533"/>
            <a:chOff x="1953374" y="4381499"/>
            <a:chExt cx="1361326" cy="660533"/>
          </a:xfrm>
        </p:grpSpPr>
        <p:cxnSp>
          <p:nvCxnSpPr>
            <p:cNvPr id="36" name="Curved Connector 35">
              <a:extLst>
                <a:ext uri="{FF2B5EF4-FFF2-40B4-BE49-F238E27FC236}">
                  <a16:creationId xmlns:a16="http://schemas.microsoft.com/office/drawing/2014/main" id="{9CABFC5C-E777-B0F9-BCA1-E9B33BCBCE5C}"/>
                </a:ext>
              </a:extLst>
            </p:cNvPr>
            <p:cNvCxnSpPr>
              <a:cxnSpLocks/>
            </p:cNvCxnSpPr>
            <p:nvPr/>
          </p:nvCxnSpPr>
          <p:spPr>
            <a:xfrm rot="10800000" flipV="1">
              <a:off x="2447924" y="4381499"/>
              <a:ext cx="866776" cy="660533"/>
            </a:xfrm>
            <a:prstGeom prst="curvedConnector3">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A71FE7D-779B-7DAB-B63C-42A0FBFBA5DB}"/>
                </a:ext>
              </a:extLst>
            </p:cNvPr>
            <p:cNvSpPr txBox="1"/>
            <p:nvPr/>
          </p:nvSpPr>
          <p:spPr>
            <a:xfrm>
              <a:off x="1953374" y="4533900"/>
              <a:ext cx="1045479" cy="400110"/>
            </a:xfrm>
            <a:prstGeom prst="rect">
              <a:avLst/>
            </a:prstGeom>
            <a:noFill/>
          </p:spPr>
          <p:txBody>
            <a:bodyPr wrap="none" rtlCol="0">
              <a:spAutoFit/>
            </a:bodyPr>
            <a:lstStyle/>
            <a:p>
              <a:pPr algn="l"/>
              <a:r>
                <a:rPr lang="en-US" sz="2000">
                  <a:solidFill>
                    <a:schemeClr val="tx2"/>
                  </a:solidFill>
                </a:rPr>
                <a:t>decision</a:t>
              </a:r>
            </a:p>
          </p:txBody>
        </p:sp>
      </p:grpSp>
      <p:cxnSp>
        <p:nvCxnSpPr>
          <p:cNvPr id="8" name="Straight Arrow Connector 7">
            <a:extLst>
              <a:ext uri="{FF2B5EF4-FFF2-40B4-BE49-F238E27FC236}">
                <a16:creationId xmlns:a16="http://schemas.microsoft.com/office/drawing/2014/main" id="{B1C6193C-42CB-0B78-022E-F1A9B7464D68}"/>
              </a:ext>
            </a:extLst>
          </p:cNvPr>
          <p:cNvCxnSpPr/>
          <p:nvPr/>
        </p:nvCxnSpPr>
        <p:spPr>
          <a:xfrm>
            <a:off x="7028611" y="2805172"/>
            <a:ext cx="1967754" cy="0"/>
          </a:xfrm>
          <a:prstGeom prst="straightConnector1">
            <a:avLst/>
          </a:prstGeom>
          <a:ln w="127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A0138D8D-381D-86F1-4B85-5324364B3412}"/>
              </a:ext>
            </a:extLst>
          </p:cNvPr>
          <p:cNvSpPr/>
          <p:nvPr/>
        </p:nvSpPr>
        <p:spPr>
          <a:xfrm>
            <a:off x="8996366" y="3646109"/>
            <a:ext cx="1666872" cy="5829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TRE risk appetite</a:t>
            </a:r>
          </a:p>
        </p:txBody>
      </p:sp>
      <p:cxnSp>
        <p:nvCxnSpPr>
          <p:cNvPr id="13" name="Straight Arrow Connector 12">
            <a:extLst>
              <a:ext uri="{FF2B5EF4-FFF2-40B4-BE49-F238E27FC236}">
                <a16:creationId xmlns:a16="http://schemas.microsoft.com/office/drawing/2014/main" id="{2940D0FF-0310-9128-8A17-129E8EC1F662}"/>
              </a:ext>
            </a:extLst>
          </p:cNvPr>
          <p:cNvCxnSpPr>
            <a:cxnSpLocks/>
            <a:endCxn id="11" idx="1"/>
          </p:cNvCxnSpPr>
          <p:nvPr/>
        </p:nvCxnSpPr>
        <p:spPr>
          <a:xfrm>
            <a:off x="7028611" y="3429000"/>
            <a:ext cx="1967755" cy="508599"/>
          </a:xfrm>
          <a:prstGeom prst="straightConnector1">
            <a:avLst/>
          </a:prstGeom>
          <a:ln w="127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CEFAC78C-72A2-217B-547B-F301C6796633}"/>
              </a:ext>
            </a:extLst>
          </p:cNvPr>
          <p:cNvSpPr/>
          <p:nvPr/>
        </p:nvSpPr>
        <p:spPr>
          <a:xfrm>
            <a:off x="5822191" y="2090261"/>
            <a:ext cx="1076325" cy="1755904"/>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ACRO</a:t>
            </a:r>
          </a:p>
          <a:p>
            <a:pPr algn="ctr"/>
            <a:r>
              <a:rPr lang="en-US"/>
              <a:t>engine</a:t>
            </a:r>
          </a:p>
        </p:txBody>
      </p:sp>
      <p:grpSp>
        <p:nvGrpSpPr>
          <p:cNvPr id="31" name="Group 30">
            <a:extLst>
              <a:ext uri="{FF2B5EF4-FFF2-40B4-BE49-F238E27FC236}">
                <a16:creationId xmlns:a16="http://schemas.microsoft.com/office/drawing/2014/main" id="{E0C31572-D7BD-C148-0C35-7CB035AE3775}"/>
              </a:ext>
            </a:extLst>
          </p:cNvPr>
          <p:cNvGrpSpPr/>
          <p:nvPr/>
        </p:nvGrpSpPr>
        <p:grpSpPr>
          <a:xfrm>
            <a:off x="5822191" y="3853334"/>
            <a:ext cx="1076325" cy="2250428"/>
            <a:chOff x="5822191" y="3853334"/>
            <a:chExt cx="1076325" cy="2250428"/>
          </a:xfrm>
        </p:grpSpPr>
        <p:sp>
          <p:nvSpPr>
            <p:cNvPr id="16" name="Rounded Rectangle 15">
              <a:extLst>
                <a:ext uri="{FF2B5EF4-FFF2-40B4-BE49-F238E27FC236}">
                  <a16:creationId xmlns:a16="http://schemas.microsoft.com/office/drawing/2014/main" id="{3F0C0AFA-C97C-D463-BB09-42931BEB8308}"/>
                </a:ext>
              </a:extLst>
            </p:cNvPr>
            <p:cNvSpPr/>
            <p:nvPr/>
          </p:nvSpPr>
          <p:spPr>
            <a:xfrm>
              <a:off x="5822191" y="5452028"/>
              <a:ext cx="1076325" cy="651734"/>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ACRO report</a:t>
              </a:r>
            </a:p>
          </p:txBody>
        </p:sp>
        <p:sp>
          <p:nvSpPr>
            <p:cNvPr id="19" name="Down Arrow 18">
              <a:extLst>
                <a:ext uri="{FF2B5EF4-FFF2-40B4-BE49-F238E27FC236}">
                  <a16:creationId xmlns:a16="http://schemas.microsoft.com/office/drawing/2014/main" id="{BDBF6D8A-5BB7-C19B-9FBD-8D51C3B6FD81}"/>
                </a:ext>
              </a:extLst>
            </p:cNvPr>
            <p:cNvSpPr/>
            <p:nvPr/>
          </p:nvSpPr>
          <p:spPr>
            <a:xfrm>
              <a:off x="6239648" y="3853334"/>
              <a:ext cx="264353" cy="1605863"/>
            </a:xfrm>
            <a:prstGeom prst="downArrow">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Curved Connector 21">
            <a:extLst>
              <a:ext uri="{FF2B5EF4-FFF2-40B4-BE49-F238E27FC236}">
                <a16:creationId xmlns:a16="http://schemas.microsoft.com/office/drawing/2014/main" id="{10C083C2-1166-C8E4-E9D7-AF933F36709B}"/>
              </a:ext>
            </a:extLst>
          </p:cNvPr>
          <p:cNvCxnSpPr>
            <a:cxnSpLocks/>
          </p:cNvCxnSpPr>
          <p:nvPr/>
        </p:nvCxnSpPr>
        <p:spPr>
          <a:xfrm rot="10800000">
            <a:off x="3195637" y="5459198"/>
            <a:ext cx="2649496" cy="448329"/>
          </a:xfrm>
          <a:prstGeom prst="curvedConnector3">
            <a:avLst>
              <a:gd name="adj1" fmla="val 50000"/>
            </a:avLst>
          </a:prstGeom>
          <a:ln w="635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4" name="Graphic 13" descr="Blog outline">
            <a:extLst>
              <a:ext uri="{FF2B5EF4-FFF2-40B4-BE49-F238E27FC236}">
                <a16:creationId xmlns:a16="http://schemas.microsoft.com/office/drawing/2014/main" id="{3ED4E7AB-5EBE-AC2F-DD7D-7A654A1F3E1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061569" y="4938561"/>
            <a:ext cx="914400" cy="914400"/>
          </a:xfrm>
          <a:prstGeom prst="rect">
            <a:avLst/>
          </a:prstGeom>
        </p:spPr>
      </p:pic>
      <p:cxnSp>
        <p:nvCxnSpPr>
          <p:cNvPr id="21" name="Curved Connector 20">
            <a:extLst>
              <a:ext uri="{FF2B5EF4-FFF2-40B4-BE49-F238E27FC236}">
                <a16:creationId xmlns:a16="http://schemas.microsoft.com/office/drawing/2014/main" id="{F36D2498-EBB6-57FD-7A2C-3CB5B0923174}"/>
              </a:ext>
            </a:extLst>
          </p:cNvPr>
          <p:cNvCxnSpPr/>
          <p:nvPr/>
        </p:nvCxnSpPr>
        <p:spPr>
          <a:xfrm rot="10800000" flipV="1">
            <a:off x="2998853" y="4843462"/>
            <a:ext cx="730184" cy="386264"/>
          </a:xfrm>
          <a:prstGeom prst="curvedConnector3">
            <a:avLst/>
          </a:prstGeom>
          <a:ln w="444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4611510-4EE1-9370-FD95-0E0EAEFDDBC8}"/>
              </a:ext>
            </a:extLst>
          </p:cNvPr>
          <p:cNvSpPr txBox="1"/>
          <p:nvPr/>
        </p:nvSpPr>
        <p:spPr>
          <a:xfrm>
            <a:off x="8857490" y="3274577"/>
            <a:ext cx="2040766" cy="2177451"/>
          </a:xfrm>
          <a:prstGeom prst="rect">
            <a:avLst/>
          </a:prstGeom>
          <a:solidFill>
            <a:srgbClr val="ADDAD9">
              <a:alpha val="45767"/>
            </a:srgbClr>
          </a:solidFill>
        </p:spPr>
        <p:txBody>
          <a:bodyPr wrap="square" rtlCol="0" anchor="b" anchorCtr="0">
            <a:noAutofit/>
          </a:bodyPr>
          <a:lstStyle/>
          <a:p>
            <a:pPr algn="l"/>
            <a:r>
              <a:rPr lang="en-US" sz="2000">
                <a:solidFill>
                  <a:schemeClr val="tx2"/>
                </a:solidFill>
              </a:rPr>
              <a:t>‘</a:t>
            </a:r>
            <a:r>
              <a:rPr lang="en-US" sz="2000" err="1">
                <a:solidFill>
                  <a:schemeClr val="tx2"/>
                </a:solidFill>
              </a:rPr>
              <a:t>Statsbarns</a:t>
            </a:r>
            <a:r>
              <a:rPr lang="en-US" sz="2000">
                <a:solidFill>
                  <a:schemeClr val="tx2"/>
                </a:solidFill>
              </a:rPr>
              <a:t>’</a:t>
            </a:r>
          </a:p>
          <a:p>
            <a:pPr algn="l"/>
            <a:r>
              <a:rPr lang="en-US" sz="2000">
                <a:solidFill>
                  <a:schemeClr val="tx2"/>
                </a:solidFill>
              </a:rPr>
              <a:t>Conceptual </a:t>
            </a:r>
          </a:p>
          <a:p>
            <a:pPr algn="l"/>
            <a:r>
              <a:rPr lang="en-US" sz="2000">
                <a:solidFill>
                  <a:schemeClr val="tx2"/>
                </a:solidFill>
              </a:rPr>
              <a:t>Framework</a:t>
            </a:r>
          </a:p>
        </p:txBody>
      </p:sp>
      <p:sp>
        <p:nvSpPr>
          <p:cNvPr id="6" name="TextBox 5">
            <a:extLst>
              <a:ext uri="{FF2B5EF4-FFF2-40B4-BE49-F238E27FC236}">
                <a16:creationId xmlns:a16="http://schemas.microsoft.com/office/drawing/2014/main" id="{0B5C5BF0-4888-D369-F0DD-9E0EB83F8BFC}"/>
              </a:ext>
            </a:extLst>
          </p:cNvPr>
          <p:cNvSpPr txBox="1"/>
          <p:nvPr/>
        </p:nvSpPr>
        <p:spPr>
          <a:xfrm>
            <a:off x="5451838" y="1142532"/>
            <a:ext cx="2040766" cy="5376055"/>
          </a:xfrm>
          <a:prstGeom prst="rect">
            <a:avLst/>
          </a:prstGeom>
          <a:solidFill>
            <a:srgbClr val="ADDAD9">
              <a:alpha val="45767"/>
            </a:srgbClr>
          </a:solidFill>
        </p:spPr>
        <p:txBody>
          <a:bodyPr wrap="square" rtlCol="0" anchor="t" anchorCtr="0">
            <a:noAutofit/>
          </a:bodyPr>
          <a:lstStyle/>
          <a:p>
            <a:pPr algn="l"/>
            <a:r>
              <a:rPr lang="en-US" sz="2000">
                <a:solidFill>
                  <a:schemeClr val="tx2"/>
                </a:solidFill>
              </a:rPr>
              <a:t>ACRO engine</a:t>
            </a:r>
          </a:p>
        </p:txBody>
      </p:sp>
      <p:sp>
        <p:nvSpPr>
          <p:cNvPr id="17" name="TextBox 16">
            <a:extLst>
              <a:ext uri="{FF2B5EF4-FFF2-40B4-BE49-F238E27FC236}">
                <a16:creationId xmlns:a16="http://schemas.microsoft.com/office/drawing/2014/main" id="{240D4BF9-5C86-A129-E288-251FCC26613F}"/>
              </a:ext>
            </a:extLst>
          </p:cNvPr>
          <p:cNvSpPr txBox="1"/>
          <p:nvPr/>
        </p:nvSpPr>
        <p:spPr>
          <a:xfrm>
            <a:off x="1643850" y="4533900"/>
            <a:ext cx="1987286" cy="2090398"/>
          </a:xfrm>
          <a:prstGeom prst="rect">
            <a:avLst/>
          </a:prstGeom>
          <a:solidFill>
            <a:srgbClr val="ADDAD9">
              <a:alpha val="45767"/>
            </a:srgbClr>
          </a:solidFill>
        </p:spPr>
        <p:txBody>
          <a:bodyPr wrap="square" rtlCol="0" anchor="b" anchorCtr="0">
            <a:noAutofit/>
          </a:bodyPr>
          <a:lstStyle/>
          <a:p>
            <a:pPr algn="l"/>
            <a:r>
              <a:rPr lang="en-US" sz="2000">
                <a:solidFill>
                  <a:schemeClr val="tx2"/>
                </a:solidFill>
              </a:rPr>
              <a:t>SACRO viewer</a:t>
            </a:r>
          </a:p>
        </p:txBody>
      </p:sp>
    </p:spTree>
    <p:extLst>
      <p:ext uri="{BB962C8B-B14F-4D97-AF65-F5344CB8AC3E}">
        <p14:creationId xmlns:p14="http://schemas.microsoft.com/office/powerpoint/2010/main" val="133169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xit" presetSubtype="0" fill="hold" grpId="1" nodeType="withEffect">
                                  <p:stCondLst>
                                    <p:cond delay="0"/>
                                  </p:stCondLst>
                                  <p:childTnLst>
                                    <p:set>
                                      <p:cBhvr>
                                        <p:cTn id="76" dur="1" fill="hold">
                                          <p:stCondLst>
                                            <p:cond delay="0"/>
                                          </p:stCondLst>
                                        </p:cTn>
                                        <p:tgtEl>
                                          <p:spTgt spid="2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animBg="1"/>
      <p:bldP spid="25" grpId="0" animBg="1"/>
      <p:bldP spid="26" grpId="0" animBg="1"/>
      <p:bldP spid="26" grpId="1" animBg="1"/>
      <p:bldP spid="27" grpId="0" animBg="1"/>
      <p:bldP spid="37" grpId="0"/>
      <p:bldP spid="11" grpId="0" animBg="1"/>
      <p:bldP spid="4" grpId="0" animBg="1"/>
      <p:bldP spid="3" grpId="0" animBg="1"/>
      <p:bldP spid="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C564E-EE56-3918-5A04-BB8C5AD9CA16}"/>
              </a:ext>
            </a:extLst>
          </p:cNvPr>
          <p:cNvSpPr>
            <a:spLocks noGrp="1"/>
          </p:cNvSpPr>
          <p:nvPr>
            <p:ph type="title"/>
          </p:nvPr>
        </p:nvSpPr>
        <p:spPr/>
        <p:txBody>
          <a:bodyPr/>
          <a:lstStyle/>
          <a:p>
            <a:r>
              <a:rPr lang="en-US"/>
              <a:t>‘Sort of a solved problem’ .....   </a:t>
            </a:r>
            <a:br>
              <a:rPr lang="en-US"/>
            </a:br>
            <a:r>
              <a:rPr lang="en-US"/>
              <a:t>But what about AI?”</a:t>
            </a:r>
          </a:p>
        </p:txBody>
      </p:sp>
      <p:sp>
        <p:nvSpPr>
          <p:cNvPr id="3" name="Content Placeholder 2">
            <a:extLst>
              <a:ext uri="{FF2B5EF4-FFF2-40B4-BE49-F238E27FC236}">
                <a16:creationId xmlns:a16="http://schemas.microsoft.com/office/drawing/2014/main" id="{3A173CB5-F78F-B673-BEEA-537896F69753}"/>
              </a:ext>
            </a:extLst>
          </p:cNvPr>
          <p:cNvSpPr>
            <a:spLocks noGrp="1"/>
          </p:cNvSpPr>
          <p:nvPr>
            <p:ph idx="1"/>
          </p:nvPr>
        </p:nvSpPr>
        <p:spPr>
          <a:xfrm>
            <a:off x="838201" y="1825625"/>
            <a:ext cx="4966252" cy="4351338"/>
          </a:xfrm>
        </p:spPr>
        <p:txBody>
          <a:bodyPr/>
          <a:lstStyle/>
          <a:p>
            <a:r>
              <a:rPr lang="en-US"/>
              <a:t>Impossible to avoid some degree of automation when checking for disclosure risks</a:t>
            </a:r>
          </a:p>
          <a:p>
            <a:endParaRPr lang="en-US"/>
          </a:p>
          <a:p>
            <a:pPr marL="0" indent="0">
              <a:buNone/>
            </a:pPr>
            <a:endParaRPr lang="en-US"/>
          </a:p>
          <a:p>
            <a:r>
              <a:rPr lang="en-US"/>
              <a:t>Ultimately needs to be a human decision:</a:t>
            </a:r>
          </a:p>
        </p:txBody>
      </p:sp>
      <p:pic>
        <p:nvPicPr>
          <p:cNvPr id="1026" name="Picture 2" descr="Just Say &quot;NO&quot; - Blog | Download Youth Ministry Blog">
            <a:extLst>
              <a:ext uri="{FF2B5EF4-FFF2-40B4-BE49-F238E27FC236}">
                <a16:creationId xmlns:a16="http://schemas.microsoft.com/office/drawing/2014/main" id="{4C4E5CBA-B9AD-E8A7-9D80-EBFAA0A89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3409" y="1825624"/>
            <a:ext cx="3406834" cy="39800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479D245-F8DD-27FE-20DB-FBAF2494ED79}"/>
              </a:ext>
            </a:extLst>
          </p:cNvPr>
          <p:cNvSpPr txBox="1"/>
          <p:nvPr/>
        </p:nvSpPr>
        <p:spPr>
          <a:xfrm>
            <a:off x="7981519" y="6076935"/>
            <a:ext cx="2488724" cy="200055"/>
          </a:xfrm>
          <a:prstGeom prst="rect">
            <a:avLst/>
          </a:prstGeom>
          <a:noFill/>
        </p:spPr>
        <p:txBody>
          <a:bodyPr wrap="square" rtlCol="0">
            <a:spAutoFit/>
          </a:bodyPr>
          <a:lstStyle/>
          <a:p>
            <a:r>
              <a:rPr lang="en-US" sz="700"/>
              <a:t>https://</a:t>
            </a:r>
            <a:r>
              <a:rPr lang="en-US" sz="700" err="1"/>
              <a:t>blog.downloadyouthministry.com</a:t>
            </a:r>
            <a:r>
              <a:rPr lang="en-US" sz="700"/>
              <a:t>/just-say-no/</a:t>
            </a:r>
          </a:p>
        </p:txBody>
      </p:sp>
    </p:spTree>
    <p:extLst>
      <p:ext uri="{BB962C8B-B14F-4D97-AF65-F5344CB8AC3E}">
        <p14:creationId xmlns:p14="http://schemas.microsoft.com/office/powerpoint/2010/main" val="7010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E31E-B984-44FE-B32A-4B4FA505F011}"/>
              </a:ext>
            </a:extLst>
          </p:cNvPr>
          <p:cNvSpPr>
            <a:spLocks noGrp="1"/>
          </p:cNvSpPr>
          <p:nvPr>
            <p:ph type="title"/>
          </p:nvPr>
        </p:nvSpPr>
        <p:spPr/>
        <p:txBody>
          <a:bodyPr/>
          <a:lstStyle/>
          <a:p>
            <a:r>
              <a:rPr lang="en-GB"/>
              <a:t>Background: The Risks</a:t>
            </a:r>
          </a:p>
        </p:txBody>
      </p:sp>
      <p:sp>
        <p:nvSpPr>
          <p:cNvPr id="3" name="Content Placeholder 2">
            <a:extLst>
              <a:ext uri="{FF2B5EF4-FFF2-40B4-BE49-F238E27FC236}">
                <a16:creationId xmlns:a16="http://schemas.microsoft.com/office/drawing/2014/main" id="{9EF06540-897E-4915-BB36-9D004B278B97}"/>
              </a:ext>
            </a:extLst>
          </p:cNvPr>
          <p:cNvSpPr>
            <a:spLocks noGrp="1"/>
          </p:cNvSpPr>
          <p:nvPr>
            <p:ph idx="1"/>
          </p:nvPr>
        </p:nvSpPr>
        <p:spPr>
          <a:xfrm>
            <a:off x="543243" y="1539495"/>
            <a:ext cx="5007927" cy="4865787"/>
          </a:xfrm>
        </p:spPr>
        <p:txBody>
          <a:bodyPr vert="horz" lIns="91440" tIns="45720" rIns="91440" bIns="45720" rtlCol="0" anchor="t">
            <a:normAutofit fontScale="92500" lnSpcReduction="20000"/>
          </a:bodyPr>
          <a:lstStyle/>
          <a:p>
            <a:pPr>
              <a:buFont typeface="Wingdings" charset="2"/>
              <a:buChar char="Ø"/>
            </a:pPr>
            <a:r>
              <a:rPr lang="en-GB"/>
              <a:t>Malicious user: </a:t>
            </a:r>
            <a:r>
              <a:rPr lang="en-GB">
                <a:solidFill>
                  <a:schemeClr val="accent2">
                    <a:lumMod val="75000"/>
                  </a:schemeClr>
                </a:solidFill>
              </a:rPr>
              <a:t>hide row level identifiable data </a:t>
            </a:r>
            <a:r>
              <a:rPr lang="en-GB"/>
              <a:t>within exported data arrays </a:t>
            </a:r>
            <a:endParaRPr lang="en-US"/>
          </a:p>
          <a:p>
            <a:pPr>
              <a:buClr>
                <a:srgbClr val="8AD0D6"/>
              </a:buClr>
              <a:buFont typeface="Wingdings" charset="2"/>
              <a:buChar char="Ø"/>
            </a:pPr>
            <a:endParaRPr lang="en-GB"/>
          </a:p>
          <a:p>
            <a:pPr>
              <a:buClr>
                <a:srgbClr val="8AD0D6"/>
              </a:buClr>
              <a:buFont typeface="Wingdings" charset="2"/>
              <a:buChar char="Ø"/>
            </a:pPr>
            <a:r>
              <a:rPr lang="en-GB"/>
              <a:t>Non-malicious user: unknowingly train AI model which </a:t>
            </a:r>
            <a:r>
              <a:rPr lang="en-GB">
                <a:solidFill>
                  <a:schemeClr val="accent2">
                    <a:lumMod val="75000"/>
                  </a:schemeClr>
                </a:solidFill>
              </a:rPr>
              <a:t>incorporates training data directly</a:t>
            </a:r>
            <a:endParaRPr lang="en-US">
              <a:solidFill>
                <a:schemeClr val="accent2">
                  <a:lumMod val="75000"/>
                </a:schemeClr>
              </a:solidFill>
            </a:endParaRPr>
          </a:p>
          <a:p>
            <a:pPr>
              <a:buClr>
                <a:srgbClr val="8AD0D6"/>
              </a:buClr>
              <a:buFont typeface="Wingdings" charset="2"/>
              <a:buChar char="Ø"/>
            </a:pPr>
            <a:endParaRPr lang="en-US"/>
          </a:p>
          <a:p>
            <a:pPr>
              <a:buClr>
                <a:srgbClr val="8AD0D6"/>
              </a:buClr>
              <a:buFont typeface="Wingdings" charset="2"/>
              <a:buChar char="Ø"/>
            </a:pPr>
            <a:r>
              <a:rPr lang="en-US"/>
              <a:t>Trained models </a:t>
            </a:r>
            <a:r>
              <a:rPr lang="en-US" b="1">
                <a:solidFill>
                  <a:srgbClr val="FF0000"/>
                </a:solidFill>
              </a:rPr>
              <a:t>always</a:t>
            </a:r>
            <a:r>
              <a:rPr lang="en-US"/>
              <a:t> remember aspects of training data</a:t>
            </a:r>
            <a:r>
              <a:rPr lang="en-GB"/>
              <a:t>; exports can be</a:t>
            </a:r>
            <a:r>
              <a:rPr lang="en-GB">
                <a:solidFill>
                  <a:srgbClr val="FFFFFF"/>
                </a:solidFill>
              </a:rPr>
              <a:t> </a:t>
            </a:r>
            <a:r>
              <a:rPr lang="en-GB">
                <a:solidFill>
                  <a:srgbClr val="FFC000"/>
                </a:solidFill>
              </a:rPr>
              <a:t>susceptible to malicious attacks </a:t>
            </a:r>
          </a:p>
        </p:txBody>
      </p:sp>
      <p:pic>
        <p:nvPicPr>
          <p:cNvPr id="3074" name="Picture 2">
            <a:extLst>
              <a:ext uri="{FF2B5EF4-FFF2-40B4-BE49-F238E27FC236}">
                <a16:creationId xmlns:a16="http://schemas.microsoft.com/office/drawing/2014/main" id="{AFCD6B1D-0EF1-4F5D-BBBF-8C5E09050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260" y="1616923"/>
            <a:ext cx="5339849" cy="33928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745C95-DBE6-7F65-1FA3-203D87B45E53}"/>
              </a:ext>
            </a:extLst>
          </p:cNvPr>
          <p:cNvSpPr txBox="1"/>
          <p:nvPr/>
        </p:nvSpPr>
        <p:spPr>
          <a:xfrm>
            <a:off x="5733142" y="5323902"/>
            <a:ext cx="6283007" cy="1200329"/>
          </a:xfrm>
          <a:prstGeom prst="rect">
            <a:avLst/>
          </a:prstGeom>
          <a:noFill/>
        </p:spPr>
        <p:txBody>
          <a:bodyPr wrap="square" rtlCol="0">
            <a:spAutoFit/>
          </a:bodyPr>
          <a:lstStyle/>
          <a:p>
            <a:pPr algn="ctr"/>
            <a:r>
              <a:rPr lang="en-GB" sz="1800">
                <a:effectLst/>
                <a:latin typeface="Calibri" panose="020F0502020204030204" pitchFamily="34" charset="0"/>
                <a:ea typeface="Calibri" panose="020F0502020204030204" pitchFamily="34" charset="0"/>
              </a:rPr>
              <a:t>Disclosure control of machine learning models from trusted research environments (TRE): New challenges and opportunities, </a:t>
            </a:r>
            <a:r>
              <a:rPr lang="en-GB" sz="1800" err="1">
                <a:effectLst/>
                <a:latin typeface="Calibri" panose="020F0502020204030204" pitchFamily="34" charset="0"/>
                <a:ea typeface="Calibri" panose="020F0502020204030204" pitchFamily="34" charset="0"/>
              </a:rPr>
              <a:t>Heliyon</a:t>
            </a:r>
            <a:r>
              <a:rPr lang="en-GB" sz="1800">
                <a:effectLst/>
                <a:latin typeface="Calibri" panose="020F0502020204030204" pitchFamily="34" charset="0"/>
                <a:ea typeface="Calibri" panose="020F0502020204030204" pitchFamily="34" charset="0"/>
              </a:rPr>
              <a:t>, Volume 9, Issue 4, 2023, e15143, ISSN 2405-8440, </a:t>
            </a:r>
            <a:r>
              <a:rPr lang="en-GB" sz="1800" u="sng">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4"/>
              </a:rPr>
              <a:t>https://doi.org/10.1016/j.heliyon.2023.e15143</a:t>
            </a:r>
            <a:endParaRPr lang="en-GB" sz="1600"/>
          </a:p>
        </p:txBody>
      </p:sp>
      <p:sp>
        <p:nvSpPr>
          <p:cNvPr id="5" name="Multiply 4">
            <a:extLst>
              <a:ext uri="{FF2B5EF4-FFF2-40B4-BE49-F238E27FC236}">
                <a16:creationId xmlns:a16="http://schemas.microsoft.com/office/drawing/2014/main" id="{BB1EFED7-7532-F9C6-7BF3-FF8848083652}"/>
              </a:ext>
            </a:extLst>
          </p:cNvPr>
          <p:cNvSpPr/>
          <p:nvPr/>
        </p:nvSpPr>
        <p:spPr>
          <a:xfrm>
            <a:off x="4761577" y="1539495"/>
            <a:ext cx="1252374" cy="132556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738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2D03A-DB0F-A6FF-2130-0418A89288BD}"/>
              </a:ext>
            </a:extLst>
          </p:cNvPr>
          <p:cNvSpPr>
            <a:spLocks noGrp="1"/>
          </p:cNvSpPr>
          <p:nvPr>
            <p:ph type="title"/>
          </p:nvPr>
        </p:nvSpPr>
        <p:spPr/>
        <p:txBody>
          <a:bodyPr/>
          <a:lstStyle/>
          <a:p>
            <a:r>
              <a:rPr lang="en-GB"/>
              <a:t>Background: Attacks</a:t>
            </a:r>
          </a:p>
        </p:txBody>
      </p:sp>
      <p:sp>
        <p:nvSpPr>
          <p:cNvPr id="3" name="Content Placeholder 2">
            <a:extLst>
              <a:ext uri="{FF2B5EF4-FFF2-40B4-BE49-F238E27FC236}">
                <a16:creationId xmlns:a16="http://schemas.microsoft.com/office/drawing/2014/main" id="{A0918C1A-0FD6-24BF-74A9-CA0E5AE64B01}"/>
              </a:ext>
            </a:extLst>
          </p:cNvPr>
          <p:cNvSpPr>
            <a:spLocks noGrp="1"/>
          </p:cNvSpPr>
          <p:nvPr>
            <p:ph sz="half" idx="1"/>
          </p:nvPr>
        </p:nvSpPr>
        <p:spPr>
          <a:xfrm>
            <a:off x="732610" y="1567543"/>
            <a:ext cx="4535398" cy="4688795"/>
          </a:xfrm>
        </p:spPr>
        <p:txBody>
          <a:bodyPr vert="horz" lIns="91440" tIns="45720" rIns="91440" bIns="45720" rtlCol="0" anchor="t">
            <a:normAutofit/>
          </a:bodyPr>
          <a:lstStyle/>
          <a:p>
            <a:r>
              <a:rPr lang="en-GB"/>
              <a:t>Membership Inference attack:  </a:t>
            </a:r>
          </a:p>
          <a:p>
            <a:pPr lvl="1"/>
            <a:r>
              <a:rPr lang="en-GB">
                <a:solidFill>
                  <a:srgbClr val="FF0000"/>
                </a:solidFill>
              </a:rPr>
              <a:t>WAS?</a:t>
            </a:r>
          </a:p>
          <a:p>
            <a:pPr marL="457200" lvl="1" indent="0">
              <a:buClr>
                <a:srgbClr val="8AD0D6"/>
              </a:buClr>
              <a:buNone/>
            </a:pPr>
            <a:endParaRPr lang="en-GB"/>
          </a:p>
          <a:p>
            <a:pPr>
              <a:buClr>
                <a:srgbClr val="8AD0D6"/>
              </a:buClr>
            </a:pPr>
            <a:r>
              <a:rPr lang="en-GB"/>
              <a:t>Attribute Inference Attack :</a:t>
            </a:r>
          </a:p>
          <a:p>
            <a:pPr lvl="1">
              <a:buClr>
                <a:srgbClr val="8AD0D6"/>
              </a:buClr>
            </a:pPr>
            <a:r>
              <a:rPr lang="en-GB">
                <a:solidFill>
                  <a:srgbClr val="FF0000"/>
                </a:solidFill>
              </a:rPr>
              <a:t>WHAT?</a:t>
            </a:r>
          </a:p>
          <a:p>
            <a:pPr>
              <a:buClr>
                <a:srgbClr val="8AD0D6"/>
              </a:buClr>
            </a:pPr>
            <a:r>
              <a:rPr lang="en-GB"/>
              <a:t>Model Inversion attack:</a:t>
            </a:r>
          </a:p>
          <a:p>
            <a:pPr lvl="1">
              <a:buClr>
                <a:srgbClr val="8AD0D6"/>
              </a:buClr>
            </a:pPr>
            <a:r>
              <a:rPr lang="en-GB">
                <a:solidFill>
                  <a:srgbClr val="FF0000"/>
                </a:solidFill>
              </a:rPr>
              <a:t>WHO?</a:t>
            </a:r>
          </a:p>
          <a:p>
            <a:pPr>
              <a:buClr>
                <a:srgbClr val="8AD0D6"/>
              </a:buClr>
            </a:pPr>
            <a:endParaRPr lang="en-GB"/>
          </a:p>
        </p:txBody>
      </p:sp>
      <p:pic>
        <p:nvPicPr>
          <p:cNvPr id="2052" name="Picture 4" descr="Attacks against Machine Learning Privacy (Part 2): Membership Inference  Attacks with TensorFlow Privacy - Franziska Boenisch">
            <a:extLst>
              <a:ext uri="{FF2B5EF4-FFF2-40B4-BE49-F238E27FC236}">
                <a16:creationId xmlns:a16="http://schemas.microsoft.com/office/drawing/2014/main" id="{A04E8875-53CA-F788-C448-C9F17110D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1071" y="1344297"/>
            <a:ext cx="6085793" cy="162623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ttacks against Machine Learning Privacy (Part 1): Model Inversion Attacks  with the IBM-ART Framework - Franziska Boenisch">
            <a:extLst>
              <a:ext uri="{FF2B5EF4-FFF2-40B4-BE49-F238E27FC236}">
                <a16:creationId xmlns:a16="http://schemas.microsoft.com/office/drawing/2014/main" id="{002E5912-1603-9513-834C-72FF5AD46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1071" y="4643627"/>
            <a:ext cx="5287736" cy="13825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F31FD7-F3DF-B102-DA9D-BE8DC6991D2D}"/>
              </a:ext>
            </a:extLst>
          </p:cNvPr>
          <p:cNvSpPr txBox="1"/>
          <p:nvPr/>
        </p:nvSpPr>
        <p:spPr>
          <a:xfrm>
            <a:off x="6003235" y="6492875"/>
            <a:ext cx="4127155" cy="276999"/>
          </a:xfrm>
          <a:prstGeom prst="rect">
            <a:avLst/>
          </a:prstGeom>
          <a:noFill/>
        </p:spPr>
        <p:txBody>
          <a:bodyPr wrap="none" rtlCol="0">
            <a:spAutoFit/>
          </a:bodyPr>
          <a:lstStyle/>
          <a:p>
            <a:r>
              <a:rPr lang="en-US" sz="1200"/>
              <a:t>https://</a:t>
            </a:r>
            <a:r>
              <a:rPr lang="en-US" sz="1200" err="1"/>
              <a:t>franziska-boenisch.de</a:t>
            </a:r>
            <a:r>
              <a:rPr lang="en-US" sz="1200"/>
              <a:t>/posts/2020/12/model-inversion/</a:t>
            </a:r>
          </a:p>
        </p:txBody>
      </p:sp>
      <p:graphicFrame>
        <p:nvGraphicFramePr>
          <p:cNvPr id="5" name="Table 4">
            <a:extLst>
              <a:ext uri="{FF2B5EF4-FFF2-40B4-BE49-F238E27FC236}">
                <a16:creationId xmlns:a16="http://schemas.microsoft.com/office/drawing/2014/main" id="{EEF0BD79-6078-22DA-B3A0-3FE2C52319DA}"/>
              </a:ext>
            </a:extLst>
          </p:cNvPr>
          <p:cNvGraphicFramePr>
            <a:graphicFrameLocks noGrp="1"/>
          </p:cNvGraphicFramePr>
          <p:nvPr/>
        </p:nvGraphicFramePr>
        <p:xfrm>
          <a:off x="5851071" y="3250817"/>
          <a:ext cx="5740400" cy="1112520"/>
        </p:xfrm>
        <a:graphic>
          <a:graphicData uri="http://schemas.openxmlformats.org/drawingml/2006/table">
            <a:tbl>
              <a:tblPr firstRow="1" bandRow="1">
                <a:tableStyleId>{5C22544A-7EE6-4342-B048-85BDC9FD1C3A}</a:tableStyleId>
              </a:tblPr>
              <a:tblGrid>
                <a:gridCol w="1148080">
                  <a:extLst>
                    <a:ext uri="{9D8B030D-6E8A-4147-A177-3AD203B41FA5}">
                      <a16:colId xmlns:a16="http://schemas.microsoft.com/office/drawing/2014/main" val="1230526331"/>
                    </a:ext>
                  </a:extLst>
                </a:gridCol>
                <a:gridCol w="1148080">
                  <a:extLst>
                    <a:ext uri="{9D8B030D-6E8A-4147-A177-3AD203B41FA5}">
                      <a16:colId xmlns:a16="http://schemas.microsoft.com/office/drawing/2014/main" val="4127643339"/>
                    </a:ext>
                  </a:extLst>
                </a:gridCol>
                <a:gridCol w="1148080">
                  <a:extLst>
                    <a:ext uri="{9D8B030D-6E8A-4147-A177-3AD203B41FA5}">
                      <a16:colId xmlns:a16="http://schemas.microsoft.com/office/drawing/2014/main" val="3762259528"/>
                    </a:ext>
                  </a:extLst>
                </a:gridCol>
                <a:gridCol w="1148080">
                  <a:extLst>
                    <a:ext uri="{9D8B030D-6E8A-4147-A177-3AD203B41FA5}">
                      <a16:colId xmlns:a16="http://schemas.microsoft.com/office/drawing/2014/main" val="2294317913"/>
                    </a:ext>
                  </a:extLst>
                </a:gridCol>
                <a:gridCol w="1148080">
                  <a:extLst>
                    <a:ext uri="{9D8B030D-6E8A-4147-A177-3AD203B41FA5}">
                      <a16:colId xmlns:a16="http://schemas.microsoft.com/office/drawing/2014/main" val="1183604"/>
                    </a:ext>
                  </a:extLst>
                </a:gridCol>
              </a:tblGrid>
              <a:tr h="370840">
                <a:tc>
                  <a:txBody>
                    <a:bodyPr/>
                    <a:lstStyle/>
                    <a:p>
                      <a:r>
                        <a:rPr lang="en-US"/>
                        <a:t>Age</a:t>
                      </a:r>
                    </a:p>
                  </a:txBody>
                  <a:tcPr/>
                </a:tc>
                <a:tc>
                  <a:txBody>
                    <a:bodyPr/>
                    <a:lstStyle/>
                    <a:p>
                      <a:r>
                        <a:rPr lang="en-US"/>
                        <a:t>smoker</a:t>
                      </a:r>
                    </a:p>
                  </a:txBody>
                  <a:tcPr/>
                </a:tc>
                <a:tc>
                  <a:txBody>
                    <a:bodyPr/>
                    <a:lstStyle/>
                    <a:p>
                      <a:endParaRPr lang="en-US"/>
                    </a:p>
                  </a:txBody>
                  <a:tcPr/>
                </a:tc>
                <a:tc>
                  <a:txBody>
                    <a:bodyPr/>
                    <a:lstStyle/>
                    <a:p>
                      <a:r>
                        <a:rPr lang="en-US"/>
                        <a:t>Diabetes</a:t>
                      </a:r>
                    </a:p>
                  </a:txBody>
                  <a:tcPr/>
                </a:tc>
                <a:tc>
                  <a:txBody>
                    <a:bodyPr/>
                    <a:lstStyle/>
                    <a:p>
                      <a:r>
                        <a:rPr lang="en-US"/>
                        <a:t>...</a:t>
                      </a:r>
                    </a:p>
                  </a:txBody>
                  <a:tcPr/>
                </a:tc>
                <a:extLst>
                  <a:ext uri="{0D108BD9-81ED-4DB2-BD59-A6C34878D82A}">
                    <a16:rowId xmlns:a16="http://schemas.microsoft.com/office/drawing/2014/main" val="1012606253"/>
                  </a:ext>
                </a:extLst>
              </a:tr>
              <a:tr h="370840">
                <a:tc>
                  <a:txBody>
                    <a:bodyPr/>
                    <a:lstStyle/>
                    <a:p>
                      <a:r>
                        <a:rPr lang="en-US"/>
                        <a:t>56</a:t>
                      </a:r>
                    </a:p>
                  </a:txBody>
                  <a:tcPr/>
                </a:tc>
                <a:tc>
                  <a:txBody>
                    <a:bodyPr/>
                    <a:lstStyle/>
                    <a:p>
                      <a:r>
                        <a:rPr lang="en-US"/>
                        <a:t>y</a:t>
                      </a:r>
                    </a:p>
                  </a:txBody>
                  <a:tcPr/>
                </a:tc>
                <a:tc>
                  <a:txBody>
                    <a:bodyPr/>
                    <a:lstStyle/>
                    <a:p>
                      <a:r>
                        <a:rPr lang="en-US"/>
                        <a:t>...</a:t>
                      </a:r>
                    </a:p>
                  </a:txBody>
                  <a:tcPr/>
                </a:tc>
                <a:tc>
                  <a:txBody>
                    <a:bodyPr/>
                    <a:lstStyle/>
                    <a:p>
                      <a:r>
                        <a:rPr lang="en-US"/>
                        <a:t>N</a:t>
                      </a:r>
                    </a:p>
                  </a:txBody>
                  <a:tcPr/>
                </a:tc>
                <a:tc>
                  <a:txBody>
                    <a:bodyPr/>
                    <a:lstStyle/>
                    <a:p>
                      <a:r>
                        <a:rPr lang="en-US"/>
                        <a:t>...</a:t>
                      </a:r>
                    </a:p>
                  </a:txBody>
                  <a:tcPr/>
                </a:tc>
                <a:extLst>
                  <a:ext uri="{0D108BD9-81ED-4DB2-BD59-A6C34878D82A}">
                    <a16:rowId xmlns:a16="http://schemas.microsoft.com/office/drawing/2014/main" val="2600659645"/>
                  </a:ext>
                </a:extLst>
              </a:tr>
              <a:tr h="370840">
                <a:tc>
                  <a:txBody>
                    <a:bodyPr/>
                    <a:lstStyle/>
                    <a:p>
                      <a:r>
                        <a:rPr lang="en-US"/>
                        <a:t>34</a:t>
                      </a:r>
                    </a:p>
                  </a:txBody>
                  <a:tcPr/>
                </a:tc>
                <a:tc>
                  <a:txBody>
                    <a:bodyPr/>
                    <a:lstStyle/>
                    <a:p>
                      <a:r>
                        <a:rPr lang="en-US"/>
                        <a:t>N</a:t>
                      </a:r>
                    </a:p>
                  </a:txBody>
                  <a:tcPr/>
                </a:tc>
                <a:tc>
                  <a:txBody>
                    <a:bodyPr/>
                    <a:lstStyle/>
                    <a:p>
                      <a:r>
                        <a:rPr lang="en-US"/>
                        <a:t>...</a:t>
                      </a:r>
                    </a:p>
                  </a:txBody>
                  <a:tcPr/>
                </a:tc>
                <a:tc>
                  <a:txBody>
                    <a:bodyPr/>
                    <a:lstStyle/>
                    <a:p>
                      <a:r>
                        <a:rPr lang="en-US" b="1">
                          <a:solidFill>
                            <a:srgbClr val="FF0000"/>
                          </a:solidFill>
                        </a:rPr>
                        <a:t>?</a:t>
                      </a:r>
                    </a:p>
                  </a:txBody>
                  <a:tcPr/>
                </a:tc>
                <a:tc>
                  <a:txBody>
                    <a:bodyPr/>
                    <a:lstStyle/>
                    <a:p>
                      <a:r>
                        <a:rPr lang="en-US" b="1">
                          <a:solidFill>
                            <a:srgbClr val="FF0000"/>
                          </a:solidFill>
                        </a:rPr>
                        <a:t>...</a:t>
                      </a:r>
                    </a:p>
                  </a:txBody>
                  <a:tcPr/>
                </a:tc>
                <a:extLst>
                  <a:ext uri="{0D108BD9-81ED-4DB2-BD59-A6C34878D82A}">
                    <a16:rowId xmlns:a16="http://schemas.microsoft.com/office/drawing/2014/main" val="3361677786"/>
                  </a:ext>
                </a:extLst>
              </a:tr>
            </a:tbl>
          </a:graphicData>
        </a:graphic>
      </p:graphicFrame>
    </p:spTree>
    <p:extLst>
      <p:ext uri="{BB962C8B-B14F-4D97-AF65-F5344CB8AC3E}">
        <p14:creationId xmlns:p14="http://schemas.microsoft.com/office/powerpoint/2010/main" val="332522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2"/>
                                        </p:tgtEl>
                                      </p:cBhvr>
                                    </p:animEffect>
                                    <p:set>
                                      <p:cBhvr>
                                        <p:cTn id="7" dur="1" fill="hold">
                                          <p:stCondLst>
                                            <p:cond delay="499"/>
                                          </p:stCondLst>
                                        </p:cTn>
                                        <p:tgtEl>
                                          <p:spTgt spid="2052"/>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par>
                                <p:cTn id="18" presetID="10" presetClass="exit" presetSubtype="0" fill="hold"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TotalTime>
  <Words>2520</Words>
  <Application>Microsoft Macintosh PowerPoint</Application>
  <PresentationFormat>Widescreen</PresentationFormat>
  <Paragraphs>356</Paragraphs>
  <Slides>26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Calibri</vt:lpstr>
      <vt:lpstr>Wingdings</vt:lpstr>
      <vt:lpstr>Aptos Display</vt:lpstr>
      <vt:lpstr>Roboto</vt:lpstr>
      <vt:lpstr>Aptos</vt:lpstr>
      <vt:lpstr>Arial</vt:lpstr>
      <vt:lpstr>Century Gothic</vt:lpstr>
      <vt:lpstr>Office Theme</vt:lpstr>
      <vt:lpstr>AI and privacy leakage</vt:lpstr>
      <vt:lpstr>PowerPoint Presentation</vt:lpstr>
      <vt:lpstr>Setting the scene: issue with ‘traditional’ outputs</vt:lpstr>
      <vt:lpstr>Statistical Disclosure Control (SDC) Issues/ solutions</vt:lpstr>
      <vt:lpstr>‘Traditional’ Outputs: The SACRO library and viewer</vt:lpstr>
      <vt:lpstr>SACRO in a nutshell</vt:lpstr>
      <vt:lpstr>‘Sort of a solved problem’ .....    But what about AI?”</vt:lpstr>
      <vt:lpstr>Background: The Risks</vt:lpstr>
      <vt:lpstr>Background: Attacks</vt:lpstr>
      <vt:lpstr>Common features: Basic  premise</vt:lpstr>
      <vt:lpstr>https://www.mbsd.jp/aisec_portal/attack_mi.html</vt:lpstr>
      <vt:lpstr>Membership Inference attacks: shadow models</vt:lpstr>
      <vt:lpstr>Member Inference Attack Results</vt:lpstr>
      <vt:lpstr>Attribute Inference Attacks If I know everything else about someone can I find out their ...</vt:lpstr>
      <vt:lpstr>Results: Attribute Inference Attacks  Target is 'naïve' random forest trained on hospital mortality Contrast results for records used to train target model (green) or not (blue)</vt:lpstr>
      <vt:lpstr>Model inversion attacks</vt:lpstr>
      <vt:lpstr>One solution: Differentially Private ML</vt:lpstr>
      <vt:lpstr>Issue: large gap between  ML-Privacy and SDC theory</vt:lpstr>
      <vt:lpstr>GRAIMatter project</vt:lpstr>
      <vt:lpstr>GRAIMATTER key recommendations1</vt:lpstr>
      <vt:lpstr>Proof of concept for semi-automated assessment: ‘SafeModel’ wrappers</vt:lpstr>
      <vt:lpstr>How SACRO advanced risk assessment of AI?</vt:lpstr>
      <vt:lpstr>AI-SDC: Attacks and metrics available</vt:lpstr>
      <vt:lpstr>SACRO : Make the AI-SDC ’attacks’ easier to use</vt:lpstr>
      <vt:lpstr>AI-SDC: User Stories</vt:lpstr>
      <vt:lpstr>So it’s all sorted then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and privacy leakage</dc:title>
  <dc:creator>Jim Smith</dc:creator>
  <cp:lastModifiedBy>Jim Smith</cp:lastModifiedBy>
  <cp:revision>1</cp:revision>
  <dcterms:created xsi:type="dcterms:W3CDTF">2024-03-18T13:11:22Z</dcterms:created>
  <dcterms:modified xsi:type="dcterms:W3CDTF">2024-04-08T14:42:08Z</dcterms:modified>
</cp:coreProperties>
</file>